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80" r:id="rId2"/>
  </p:sldMasterIdLst>
  <p:notesMasterIdLst>
    <p:notesMasterId r:id="rId42"/>
  </p:notesMasterIdLst>
  <p:handoutMasterIdLst>
    <p:handoutMasterId r:id="rId43"/>
  </p:handoutMasterIdLst>
  <p:sldIdLst>
    <p:sldId id="578" r:id="rId3"/>
    <p:sldId id="580" r:id="rId4"/>
    <p:sldId id="585" r:id="rId5"/>
    <p:sldId id="586" r:id="rId6"/>
    <p:sldId id="582" r:id="rId7"/>
    <p:sldId id="584" r:id="rId8"/>
    <p:sldId id="587" r:id="rId9"/>
    <p:sldId id="589" r:id="rId10"/>
    <p:sldId id="590" r:id="rId11"/>
    <p:sldId id="588"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606" r:id="rId26"/>
    <p:sldId id="604" r:id="rId27"/>
    <p:sldId id="609" r:id="rId28"/>
    <p:sldId id="607" r:id="rId29"/>
    <p:sldId id="608" r:id="rId30"/>
    <p:sldId id="605" r:id="rId31"/>
    <p:sldId id="610" r:id="rId32"/>
    <p:sldId id="615" r:id="rId33"/>
    <p:sldId id="616" r:id="rId34"/>
    <p:sldId id="612" r:id="rId35"/>
    <p:sldId id="617" r:id="rId36"/>
    <p:sldId id="611" r:id="rId37"/>
    <p:sldId id="614" r:id="rId38"/>
    <p:sldId id="618" r:id="rId39"/>
    <p:sldId id="619" r:id="rId40"/>
    <p:sldId id="620" r:id="rId4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9CC"/>
    <a:srgbClr val="FF3300"/>
    <a:srgbClr val="CC99FF"/>
    <a:srgbClr val="CC00CC"/>
    <a:srgbClr val="96F012"/>
    <a:srgbClr val="F652D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104" d="100"/>
          <a:sy n="104" d="100"/>
        </p:scale>
        <p:origin x="1746" y="114"/>
      </p:cViewPr>
      <p:guideLst>
        <p:guide orient="horz" pos="2160"/>
        <p:guide pos="2880"/>
      </p:guideLst>
    </p:cSldViewPr>
  </p:slideViewPr>
  <p:outlineViewPr>
    <p:cViewPr>
      <p:scale>
        <a:sx n="33" d="100"/>
        <a:sy n="33" d="100"/>
      </p:scale>
      <p:origin x="0" y="27630"/>
    </p:cViewPr>
  </p:outlineViewPr>
  <p:notesTextViewPr>
    <p:cViewPr>
      <p:scale>
        <a:sx n="100" d="100"/>
        <a:sy n="100" d="100"/>
      </p:scale>
      <p:origin x="0" y="0"/>
    </p:cViewPr>
  </p:notesTextViewPr>
  <p:sorterViewPr>
    <p:cViewPr varScale="1">
      <p:scale>
        <a:sx n="1" d="1"/>
        <a:sy n="1" d="1"/>
      </p:scale>
      <p:origin x="0" y="-36018"/>
    </p:cViewPr>
  </p:sorterViewPr>
  <p:notesViewPr>
    <p:cSldViewPr>
      <p:cViewPr varScale="1">
        <p:scale>
          <a:sx n="88" d="100"/>
          <a:sy n="88" d="100"/>
        </p:scale>
        <p:origin x="-374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1" y="1"/>
            <a:ext cx="3170238" cy="479425"/>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lvl1pPr defTabSz="966646" eaLnBrk="1" hangingPunct="1">
              <a:defRPr sz="1300"/>
            </a:lvl1pPr>
          </a:lstStyle>
          <a:p>
            <a:endParaRPr lang="en-US"/>
          </a:p>
        </p:txBody>
      </p:sp>
      <p:sp>
        <p:nvSpPr>
          <p:cNvPr id="588803" name="Rectangle 3"/>
          <p:cNvSpPr>
            <a:spLocks noGrp="1" noChangeArrowheads="1"/>
          </p:cNvSpPr>
          <p:nvPr>
            <p:ph type="dt" sz="quarter" idx="1"/>
          </p:nvPr>
        </p:nvSpPr>
        <p:spPr bwMode="auto">
          <a:xfrm>
            <a:off x="4143375" y="1"/>
            <a:ext cx="3170238" cy="479425"/>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lvl1pPr algn="r" defTabSz="966646" eaLnBrk="1" hangingPunct="1">
              <a:defRPr sz="1300"/>
            </a:lvl1pPr>
          </a:lstStyle>
          <a:p>
            <a:endParaRPr lang="en-US"/>
          </a:p>
        </p:txBody>
      </p:sp>
      <p:sp>
        <p:nvSpPr>
          <p:cNvPr id="588804" name="Rectangle 4"/>
          <p:cNvSpPr>
            <a:spLocks noGrp="1" noChangeArrowheads="1"/>
          </p:cNvSpPr>
          <p:nvPr>
            <p:ph type="ftr" sz="quarter" idx="2"/>
          </p:nvPr>
        </p:nvSpPr>
        <p:spPr bwMode="auto">
          <a:xfrm>
            <a:off x="1" y="9120189"/>
            <a:ext cx="3170238" cy="479425"/>
          </a:xfrm>
          <a:prstGeom prst="rect">
            <a:avLst/>
          </a:prstGeom>
          <a:noFill/>
          <a:ln w="9525">
            <a:noFill/>
            <a:miter lim="800000"/>
            <a:headEnd/>
            <a:tailEnd/>
          </a:ln>
          <a:effectLst/>
        </p:spPr>
        <p:txBody>
          <a:bodyPr vert="horz" wrap="square" lIns="96628" tIns="48314" rIns="96628" bIns="48314" numCol="1" anchor="b" anchorCtr="0" compatLnSpc="1">
            <a:prstTxWarp prst="textNoShape">
              <a:avLst/>
            </a:prstTxWarp>
          </a:bodyPr>
          <a:lstStyle>
            <a:lvl1pPr defTabSz="966646" eaLnBrk="1" hangingPunct="1">
              <a:defRPr sz="1300"/>
            </a:lvl1pPr>
          </a:lstStyle>
          <a:p>
            <a:endParaRPr lang="en-US"/>
          </a:p>
        </p:txBody>
      </p:sp>
      <p:sp>
        <p:nvSpPr>
          <p:cNvPr id="588805" name="Rectangle 5"/>
          <p:cNvSpPr>
            <a:spLocks noGrp="1" noChangeArrowheads="1"/>
          </p:cNvSpPr>
          <p:nvPr>
            <p:ph type="sldNum" sz="quarter" idx="3"/>
          </p:nvPr>
        </p:nvSpPr>
        <p:spPr bwMode="auto">
          <a:xfrm>
            <a:off x="4143375" y="9120189"/>
            <a:ext cx="3170238" cy="479425"/>
          </a:xfrm>
          <a:prstGeom prst="rect">
            <a:avLst/>
          </a:prstGeom>
          <a:noFill/>
          <a:ln w="9525">
            <a:noFill/>
            <a:miter lim="800000"/>
            <a:headEnd/>
            <a:tailEnd/>
          </a:ln>
          <a:effectLst/>
        </p:spPr>
        <p:txBody>
          <a:bodyPr vert="horz" wrap="square" lIns="96628" tIns="48314" rIns="96628" bIns="48314" numCol="1" anchor="b" anchorCtr="0" compatLnSpc="1">
            <a:prstTxWarp prst="textNoShape">
              <a:avLst/>
            </a:prstTxWarp>
          </a:bodyPr>
          <a:lstStyle>
            <a:lvl1pPr algn="r" defTabSz="966646" eaLnBrk="1" hangingPunct="1">
              <a:defRPr sz="1300"/>
            </a:lvl1pPr>
          </a:lstStyle>
          <a:p>
            <a:fld id="{87EB61E5-743B-452D-8772-07C975CDDE03}" type="slidenum">
              <a:rPr lang="en-US"/>
              <a:pPr/>
              <a:t>‹#›</a:t>
            </a:fld>
            <a:endParaRPr lang="en-US"/>
          </a:p>
        </p:txBody>
      </p:sp>
      <p:sp>
        <p:nvSpPr>
          <p:cNvPr id="588806" name="Text Box 6"/>
          <p:cNvSpPr txBox="1">
            <a:spLocks noChangeArrowheads="1"/>
          </p:cNvSpPr>
          <p:nvPr/>
        </p:nvSpPr>
        <p:spPr bwMode="auto">
          <a:xfrm>
            <a:off x="0" y="9247188"/>
            <a:ext cx="2519363" cy="343793"/>
          </a:xfrm>
          <a:prstGeom prst="rect">
            <a:avLst/>
          </a:prstGeom>
          <a:noFill/>
          <a:ln w="9525">
            <a:noFill/>
            <a:miter lim="800000"/>
            <a:headEnd/>
            <a:tailEnd/>
          </a:ln>
          <a:effectLst/>
        </p:spPr>
        <p:txBody>
          <a:bodyPr lIns="96628" tIns="48314" rIns="96628" bIns="48314">
            <a:spAutoFit/>
          </a:bodyPr>
          <a:lstStyle/>
          <a:p>
            <a:pPr defTabSz="966646">
              <a:spcBef>
                <a:spcPct val="50000"/>
              </a:spcBef>
            </a:pPr>
            <a:r>
              <a:rPr lang="en-US" sz="1600" b="1" dirty="0"/>
              <a:t>www.sis-tech.com</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170238" cy="479425"/>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lvl1pPr defTabSz="966646" eaLnBrk="1" hangingPunct="1">
              <a:defRPr sz="1300"/>
            </a:lvl1pPr>
          </a:lstStyle>
          <a:p>
            <a:endParaRPr lang="en-US"/>
          </a:p>
        </p:txBody>
      </p:sp>
      <p:sp>
        <p:nvSpPr>
          <p:cNvPr id="8195" name="Rectangle 3"/>
          <p:cNvSpPr>
            <a:spLocks noGrp="1" noChangeArrowheads="1"/>
          </p:cNvSpPr>
          <p:nvPr>
            <p:ph type="dt" idx="1"/>
          </p:nvPr>
        </p:nvSpPr>
        <p:spPr bwMode="auto">
          <a:xfrm>
            <a:off x="4143375" y="1"/>
            <a:ext cx="3170238" cy="479425"/>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lvl1pPr algn="r" defTabSz="966646" eaLnBrk="1" hangingPunct="1">
              <a:defRPr sz="1300"/>
            </a:lvl1pPr>
          </a:lstStyle>
          <a:p>
            <a:endParaRPr lang="en-US"/>
          </a:p>
        </p:txBody>
      </p:sp>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31839" y="4560890"/>
            <a:ext cx="5851525" cy="4319587"/>
          </a:xfrm>
          <a:prstGeom prst="rect">
            <a:avLst/>
          </a:prstGeom>
          <a:noFill/>
          <a:ln w="9525">
            <a:noFill/>
            <a:miter lim="800000"/>
            <a:headEnd/>
            <a:tailEnd/>
          </a:ln>
          <a:effectLst/>
        </p:spPr>
        <p:txBody>
          <a:bodyPr vert="horz" wrap="square" lIns="96628" tIns="48314" rIns="96628" bIns="483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1" y="9120189"/>
            <a:ext cx="3170238" cy="479425"/>
          </a:xfrm>
          <a:prstGeom prst="rect">
            <a:avLst/>
          </a:prstGeom>
          <a:noFill/>
          <a:ln w="9525">
            <a:noFill/>
            <a:miter lim="800000"/>
            <a:headEnd/>
            <a:tailEnd/>
          </a:ln>
          <a:effectLst/>
        </p:spPr>
        <p:txBody>
          <a:bodyPr vert="horz" wrap="square" lIns="96628" tIns="48314" rIns="96628" bIns="48314" numCol="1" anchor="b" anchorCtr="0" compatLnSpc="1">
            <a:prstTxWarp prst="textNoShape">
              <a:avLst/>
            </a:prstTxWarp>
          </a:bodyPr>
          <a:lstStyle>
            <a:lvl1pPr defTabSz="966646" eaLnBrk="1" hangingPunct="1">
              <a:defRPr sz="1300"/>
            </a:lvl1pPr>
          </a:lstStyle>
          <a:p>
            <a:endParaRPr lang="en-US"/>
          </a:p>
        </p:txBody>
      </p:sp>
      <p:sp>
        <p:nvSpPr>
          <p:cNvPr id="8199" name="Rectangle 7"/>
          <p:cNvSpPr>
            <a:spLocks noGrp="1" noChangeArrowheads="1"/>
          </p:cNvSpPr>
          <p:nvPr>
            <p:ph type="sldNum" sz="quarter" idx="5"/>
          </p:nvPr>
        </p:nvSpPr>
        <p:spPr bwMode="auto">
          <a:xfrm>
            <a:off x="4143375" y="9120189"/>
            <a:ext cx="3170238" cy="479425"/>
          </a:xfrm>
          <a:prstGeom prst="rect">
            <a:avLst/>
          </a:prstGeom>
          <a:noFill/>
          <a:ln w="9525">
            <a:noFill/>
            <a:miter lim="800000"/>
            <a:headEnd/>
            <a:tailEnd/>
          </a:ln>
          <a:effectLst/>
        </p:spPr>
        <p:txBody>
          <a:bodyPr vert="horz" wrap="square" lIns="96628" tIns="48314" rIns="96628" bIns="48314" numCol="1" anchor="b" anchorCtr="0" compatLnSpc="1">
            <a:prstTxWarp prst="textNoShape">
              <a:avLst/>
            </a:prstTxWarp>
          </a:bodyPr>
          <a:lstStyle>
            <a:lvl1pPr algn="r" defTabSz="966646" eaLnBrk="1" hangingPunct="1">
              <a:defRPr sz="1300"/>
            </a:lvl1pPr>
          </a:lstStyle>
          <a:p>
            <a:fld id="{B4E6623A-F7F9-4B3C-948B-F855BBE7772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70058-A4CD-4E4F-B1D1-665E84BB36F7}" type="slidenum">
              <a:rPr lang="en-US"/>
              <a:pPr/>
              <a:t>1</a:t>
            </a:fld>
            <a:endParaRPr lang="en-US"/>
          </a:p>
        </p:txBody>
      </p:sp>
      <p:sp>
        <p:nvSpPr>
          <p:cNvPr id="1009666" name="Rectangle 2"/>
          <p:cNvSpPr>
            <a:spLocks noGrp="1" noRot="1" noChangeAspect="1" noChangeArrowheads="1" noTextEdit="1"/>
          </p:cNvSpPr>
          <p:nvPr>
            <p:ph type="sldImg"/>
          </p:nvPr>
        </p:nvSpPr>
        <p:spPr>
          <a:xfrm>
            <a:off x="1262063" y="723900"/>
            <a:ext cx="4795837" cy="3597275"/>
          </a:xfrm>
          <a:ln w="12700" cap="flat">
            <a:solidFill>
              <a:schemeClr val="tx1"/>
            </a:solidFill>
          </a:ln>
        </p:spPr>
      </p:sp>
      <p:sp>
        <p:nvSpPr>
          <p:cNvPr id="1009667"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10</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68559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11</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89594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12</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232704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13</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63180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14</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53845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15</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12655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16</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42680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17</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14088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18</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66488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19</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201214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20</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600396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21</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857435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22</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92646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23</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249496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24</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547380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25</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08176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26</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75658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27</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549386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28</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2942273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29</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08571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3</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248944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30</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82055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4</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94253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5</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43416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6</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112814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7</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42327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8</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97466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B5FF4-7B94-4742-9BB7-F1A296B2277C}" type="slidenum">
              <a:rPr lang="en-US"/>
              <a:pPr/>
              <a:t>9</a:t>
            </a:fld>
            <a:endParaRPr lang="en-US"/>
          </a:p>
        </p:txBody>
      </p:sp>
      <p:sp>
        <p:nvSpPr>
          <p:cNvPr id="1013762" name="Rectangle 2"/>
          <p:cNvSpPr>
            <a:spLocks noGrp="1" noRot="1" noChangeAspect="1" noChangeArrowheads="1" noTextEdit="1"/>
          </p:cNvSpPr>
          <p:nvPr>
            <p:ph type="sldImg"/>
          </p:nvPr>
        </p:nvSpPr>
        <p:spPr>
          <a:xfrm>
            <a:off x="1268413" y="720725"/>
            <a:ext cx="4773612" cy="3579813"/>
          </a:xfrm>
          <a:ln w="12700" cap="flat">
            <a:solidFill>
              <a:schemeClr val="tx1"/>
            </a:solidFill>
          </a:ln>
        </p:spPr>
      </p:sp>
      <p:sp>
        <p:nvSpPr>
          <p:cNvPr id="1013763" name="Rectangle 3"/>
          <p:cNvSpPr>
            <a:spLocks noGrp="1" noChangeArrowheads="1"/>
          </p:cNvSpPr>
          <p:nvPr>
            <p:ph type="body" idx="1"/>
          </p:nvPr>
        </p:nvSpPr>
        <p:spPr>
          <a:xfrm>
            <a:off x="973139" y="4559301"/>
            <a:ext cx="5368925" cy="4321175"/>
          </a:xfrm>
          <a:ln/>
        </p:spPr>
        <p:txBody>
          <a:bodyPr lIns="95309" tIns="46819" rIns="95309" bIns="46819"/>
          <a:lstStyle/>
          <a:p>
            <a:endParaRPr lang="en-US"/>
          </a:p>
        </p:txBody>
      </p:sp>
    </p:spTree>
    <p:extLst>
      <p:ext uri="{BB962C8B-B14F-4D97-AF65-F5344CB8AC3E}">
        <p14:creationId xmlns:p14="http://schemas.microsoft.com/office/powerpoint/2010/main" val="308464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Box 3"/>
          <p:cNvSpPr txBox="1"/>
          <p:nvPr/>
        </p:nvSpPr>
        <p:spPr>
          <a:xfrm>
            <a:off x="1331800" y="5317954"/>
            <a:ext cx="184666" cy="369332"/>
          </a:xfrm>
          <a:prstGeom prst="rect">
            <a:avLst/>
          </a:prstGeom>
          <a:noFill/>
        </p:spPr>
        <p:txBody>
          <a:bodyPr wrap="none" rtlCol="0">
            <a:spAutoFit/>
          </a:bodyPr>
          <a:lstStyle/>
          <a:p>
            <a:endParaRPr lang="en-US" dirty="0"/>
          </a:p>
        </p:txBody>
      </p:sp>
      <p:sp>
        <p:nvSpPr>
          <p:cNvPr id="5" name="TextBox 4"/>
          <p:cNvSpPr txBox="1"/>
          <p:nvPr/>
        </p:nvSpPr>
        <p:spPr>
          <a:xfrm>
            <a:off x="1922732" y="5379688"/>
            <a:ext cx="184666" cy="369332"/>
          </a:xfrm>
          <a:prstGeom prst="rect">
            <a:avLst/>
          </a:prstGeom>
          <a:noFill/>
        </p:spPr>
        <p:txBody>
          <a:bodyPr wrap="none" rtlCol="0">
            <a:spAutoFit/>
          </a:bodyPr>
          <a:lstStyle/>
          <a:p>
            <a:endParaRPr lang="en-US" dirty="0"/>
          </a:p>
        </p:txBody>
      </p:sp>
      <p:sp>
        <p:nvSpPr>
          <p:cNvPr id="6" name="TextBox 5"/>
          <p:cNvSpPr txBox="1"/>
          <p:nvPr/>
        </p:nvSpPr>
        <p:spPr>
          <a:xfrm>
            <a:off x="1261241" y="5335592"/>
            <a:ext cx="184666" cy="369332"/>
          </a:xfrm>
          <a:prstGeom prst="rect">
            <a:avLst/>
          </a:prstGeom>
          <a:noFill/>
        </p:spPr>
        <p:txBody>
          <a:bodyPr wrap="none" rtlCol="0">
            <a:spAutoFit/>
          </a:bodyPr>
          <a:lstStyle/>
          <a:p>
            <a:endParaRPr lang="en-US" dirty="0"/>
          </a:p>
        </p:txBody>
      </p:sp>
      <p:sp>
        <p:nvSpPr>
          <p:cNvPr id="8" name="TextBox 7"/>
          <p:cNvSpPr txBox="1"/>
          <p:nvPr/>
        </p:nvSpPr>
        <p:spPr>
          <a:xfrm>
            <a:off x="379254" y="50974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0131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7800" y="1652588"/>
            <a:ext cx="4316413" cy="4406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52588"/>
            <a:ext cx="4316412" cy="4406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a:t>Click to edit Master title style</a:t>
            </a:r>
          </a:p>
        </p:txBody>
      </p:sp>
      <p:sp>
        <p:nvSpPr>
          <p:cNvPr id="3" name="Table Placeholder 2"/>
          <p:cNvSpPr>
            <a:spLocks noGrp="1"/>
          </p:cNvSpPr>
          <p:nvPr>
            <p:ph type="tbl" idx="1"/>
          </p:nvPr>
        </p:nvSpPr>
        <p:spPr>
          <a:xfrm>
            <a:off x="177800" y="1652588"/>
            <a:ext cx="8785225" cy="4406900"/>
          </a:xfrm>
          <a:prstGeom prst="rect">
            <a:avLst/>
          </a:prstGeom>
        </p:spPr>
        <p:txBody>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8442"/>
            <a:ext cx="9144000" cy="1588169"/>
          </a:xfrm>
        </p:spPr>
        <p:txBody>
          <a:bodyPr>
            <a:normAutofit/>
          </a:bodyPr>
          <a:lstStyle>
            <a:lvl1pPr>
              <a:defRPr sz="3600" b="1">
                <a:solidFill>
                  <a:srgbClr val="008000"/>
                </a:solidFill>
                <a:latin typeface="Helvetica"/>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1515979" y="1756611"/>
            <a:ext cx="6400800" cy="473242"/>
          </a:xfrm>
        </p:spPr>
        <p:txBody>
          <a:bodyPr>
            <a:normAutofit/>
          </a:bodyPr>
          <a:lstStyle>
            <a:lvl1pPr marL="0" indent="0" algn="ctr">
              <a:buNone/>
              <a:defRPr sz="240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4F86DA-1B76-B14B-905E-630541795A4A}" type="slidenum">
              <a:rPr lang="en-US" smtClean="0"/>
              <a:pPr/>
              <a:t>‹#›</a:t>
            </a:fld>
            <a:endParaRPr lang="en-US" dirty="0"/>
          </a:p>
        </p:txBody>
      </p:sp>
    </p:spTree>
    <p:extLst>
      <p:ext uri="{BB962C8B-B14F-4D97-AF65-F5344CB8AC3E}">
        <p14:creationId xmlns:p14="http://schemas.microsoft.com/office/powerpoint/2010/main" val="97146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8000"/>
                </a:solidFill>
                <a:latin typeface="Helvetica"/>
                <a:cs typeface="Helvetica"/>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50000"/>
                  </a:schemeClr>
                </a:solidFill>
                <a:latin typeface="Helvetica"/>
                <a:cs typeface="Helvetica"/>
              </a:defRPr>
            </a:lvl1pPr>
            <a:lvl2pPr>
              <a:defRPr>
                <a:solidFill>
                  <a:schemeClr val="bg1">
                    <a:lumMod val="50000"/>
                  </a:schemeClr>
                </a:solidFill>
                <a:latin typeface="Helvetica"/>
                <a:cs typeface="Helvetica"/>
              </a:defRPr>
            </a:lvl2pPr>
            <a:lvl3pPr>
              <a:defRPr>
                <a:solidFill>
                  <a:schemeClr val="bg1">
                    <a:lumMod val="50000"/>
                  </a:schemeClr>
                </a:solidFill>
                <a:latin typeface="Helvetica"/>
                <a:cs typeface="Helvetica"/>
              </a:defRPr>
            </a:lvl3pPr>
            <a:lvl4pPr>
              <a:defRPr>
                <a:solidFill>
                  <a:schemeClr val="bg1">
                    <a:lumMod val="50000"/>
                  </a:schemeClr>
                </a:solidFill>
                <a:latin typeface="Helvetica"/>
                <a:cs typeface="Helvetica"/>
              </a:defRPr>
            </a:lvl4pPr>
            <a:lvl5pPr>
              <a:defRPr>
                <a:solidFill>
                  <a:schemeClr val="bg1">
                    <a:lumMod val="50000"/>
                  </a:schemeClr>
                </a:solidFill>
                <a:latin typeface="Helvetica"/>
                <a:cs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213146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96321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01052"/>
            <a:ext cx="8229600" cy="1030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394500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225" y="368967"/>
            <a:ext cx="8229600" cy="10066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428034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18855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381873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336274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4638" y="550863"/>
            <a:ext cx="8237537" cy="1143000"/>
          </a:xfrm>
        </p:spPr>
        <p:txBody>
          <a:bodyPr/>
          <a:lstStyle>
            <a:lvl1pPr>
              <a:defRPr sz="4000"/>
            </a:lvl1pPr>
          </a:lstStyle>
          <a:p>
            <a:r>
              <a:rPr lang="en-US"/>
              <a:t>Click to edit Master title style</a:t>
            </a:r>
          </a:p>
        </p:txBody>
      </p:sp>
      <p:sp>
        <p:nvSpPr>
          <p:cNvPr id="5123" name="Rectangle 3"/>
          <p:cNvSpPr>
            <a:spLocks noGrp="1" noChangeArrowheads="1"/>
          </p:cNvSpPr>
          <p:nvPr>
            <p:ph type="subTitle" idx="1"/>
          </p:nvPr>
        </p:nvSpPr>
        <p:spPr>
          <a:xfrm>
            <a:off x="206375" y="2754313"/>
            <a:ext cx="5697538" cy="608012"/>
          </a:xfrm>
          <a:prstGeom prst="rect">
            <a:avLst/>
          </a:prstGeom>
        </p:spPr>
        <p:txBody>
          <a:bodyPr/>
          <a:lstStyle>
            <a:lvl1pPr marL="0" indent="0">
              <a:buFontTx/>
              <a:buNone/>
              <a:defRPr/>
            </a:lvl1pPr>
          </a:lstStyle>
          <a:p>
            <a:r>
              <a:rPr lang="en-US"/>
              <a:t>Click to edit Master subtitle style</a:t>
            </a:r>
          </a:p>
        </p:txBody>
      </p:sp>
      <p:sp>
        <p:nvSpPr>
          <p:cNvPr id="5124" name="Rectangle 4"/>
          <p:cNvSpPr>
            <a:spLocks noGrp="1" noChangeArrowheads="1"/>
          </p:cNvSpPr>
          <p:nvPr>
            <p:ph type="dt" sz="half" idx="2"/>
          </p:nvPr>
        </p:nvSpPr>
        <p:spPr bwMode="auto">
          <a:xfrm>
            <a:off x="292100" y="6196013"/>
            <a:ext cx="1905000" cy="458787"/>
          </a:xfrm>
          <a:prstGeom prst="rect">
            <a:avLst/>
          </a:prstGeom>
          <a:noFill/>
          <a:ln>
            <a:miter lim="800000"/>
            <a:headEnd/>
            <a:tailEnd/>
          </a:ln>
        </p:spPr>
        <p:txBody>
          <a:bodyPr vert="horz" wrap="square" lIns="91436" tIns="45718" rIns="91436" bIns="45718" numCol="1" anchor="t" anchorCtr="0" compatLnSpc="1">
            <a:prstTxWarp prst="textNoShape">
              <a:avLst/>
            </a:prstTxWarp>
          </a:bodyPr>
          <a:lstStyle>
            <a:lvl1pPr>
              <a:defRPr sz="1300"/>
            </a:lvl1pPr>
          </a:lstStyle>
          <a:p>
            <a:endParaRPr lang="en-US"/>
          </a:p>
        </p:txBody>
      </p:sp>
      <p:sp>
        <p:nvSpPr>
          <p:cNvPr id="5125" name="Rectangle 5"/>
          <p:cNvSpPr>
            <a:spLocks noGrp="1" noChangeArrowheads="1"/>
          </p:cNvSpPr>
          <p:nvPr>
            <p:ph type="ftr" sz="quarter" idx="3"/>
          </p:nvPr>
        </p:nvSpPr>
        <p:spPr bwMode="auto">
          <a:xfrm>
            <a:off x="2746375" y="6196013"/>
            <a:ext cx="3981450" cy="458787"/>
          </a:xfrm>
          <a:prstGeom prst="rect">
            <a:avLst/>
          </a:prstGeom>
          <a:noFill/>
          <a:ln>
            <a:miter lim="800000"/>
            <a:headEnd/>
            <a:tailEnd/>
          </a:ln>
        </p:spPr>
        <p:txBody>
          <a:bodyPr vert="horz" wrap="square" lIns="91436" tIns="45718" rIns="91436" bIns="45718" numCol="1" anchor="t" anchorCtr="0" compatLnSpc="1">
            <a:prstTxWarp prst="textNoShape">
              <a:avLst/>
            </a:prstTxWarp>
          </a:bodyPr>
          <a:lstStyle>
            <a:lvl1pPr algn="ctr">
              <a:defRPr sz="1300"/>
            </a:lvl1pPr>
          </a:lstStyle>
          <a:p>
            <a:endParaRPr lang="en-US"/>
          </a:p>
        </p:txBody>
      </p:sp>
      <p:sp>
        <p:nvSpPr>
          <p:cNvPr id="5126" name="Rectangle 6"/>
          <p:cNvSpPr>
            <a:spLocks noGrp="1" noChangeArrowheads="1"/>
          </p:cNvSpPr>
          <p:nvPr>
            <p:ph type="sldNum" sz="quarter" idx="4"/>
          </p:nvPr>
        </p:nvSpPr>
        <p:spPr bwMode="auto">
          <a:xfrm>
            <a:off x="7246938" y="6196013"/>
            <a:ext cx="1676400" cy="458787"/>
          </a:xfrm>
          <a:prstGeom prst="rect">
            <a:avLst/>
          </a:prstGeom>
          <a:noFill/>
          <a:ln>
            <a:miter lim="800000"/>
            <a:headEnd/>
            <a:tailEnd/>
          </a:ln>
        </p:spPr>
        <p:txBody>
          <a:bodyPr vert="horz" wrap="square" lIns="91436" tIns="45718" rIns="91436" bIns="45718" numCol="1" anchor="t" anchorCtr="0" compatLnSpc="1">
            <a:prstTxWarp prst="textNoShape">
              <a:avLst/>
            </a:prstTxWarp>
          </a:bodyPr>
          <a:lstStyle>
            <a:lvl1pPr algn="r">
              <a:defRPr sz="1400"/>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412735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4F86DA-1B76-B14B-905E-630541795A4A}" type="slidenum">
              <a:rPr lang="en-US" smtClean="0"/>
              <a:pPr/>
              <a:t>‹#›</a:t>
            </a:fld>
            <a:endParaRPr lang="en-US"/>
          </a:p>
        </p:txBody>
      </p:sp>
    </p:spTree>
    <p:extLst>
      <p:ext uri="{BB962C8B-B14F-4D97-AF65-F5344CB8AC3E}">
        <p14:creationId xmlns:p14="http://schemas.microsoft.com/office/powerpoint/2010/main" val="1231131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A14F86DA-1B76-B14B-905E-630541795A4A}" type="slidenum">
              <a:rPr lang="en-US" smtClean="0"/>
              <a:pPr/>
              <a:t>‹#›</a:t>
            </a:fld>
            <a:endParaRPr lang="en-US" dirty="0"/>
          </a:p>
        </p:txBody>
      </p:sp>
    </p:spTree>
    <p:extLst>
      <p:ext uri="{BB962C8B-B14F-4D97-AF65-F5344CB8AC3E}">
        <p14:creationId xmlns:p14="http://schemas.microsoft.com/office/powerpoint/2010/main" val="375863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77800" y="1652588"/>
            <a:ext cx="8785225" cy="4406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a:t>Click to edit Master title style</a:t>
            </a:r>
          </a:p>
        </p:txBody>
      </p:sp>
      <p:sp>
        <p:nvSpPr>
          <p:cNvPr id="3" name="Text Placeholder 2"/>
          <p:cNvSpPr>
            <a:spLocks noGrp="1"/>
          </p:cNvSpPr>
          <p:nvPr>
            <p:ph type="body" sz="half" idx="1"/>
          </p:nvPr>
        </p:nvSpPr>
        <p:spPr>
          <a:xfrm>
            <a:off x="177800" y="1652588"/>
            <a:ext cx="4316413" cy="4406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52588"/>
            <a:ext cx="4316412" cy="2127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2238"/>
            <a:ext cx="4316412" cy="2127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a:t>Click to edit Master title style</a:t>
            </a:r>
          </a:p>
        </p:txBody>
      </p:sp>
      <p:sp>
        <p:nvSpPr>
          <p:cNvPr id="3" name="Text Placeholder 2"/>
          <p:cNvSpPr>
            <a:spLocks noGrp="1"/>
          </p:cNvSpPr>
          <p:nvPr>
            <p:ph type="body" sz="half" idx="1"/>
          </p:nvPr>
        </p:nvSpPr>
        <p:spPr>
          <a:xfrm>
            <a:off x="177800" y="1652588"/>
            <a:ext cx="4316413" cy="4406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52588"/>
            <a:ext cx="4316412" cy="4406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a:t>Click to edit Master title style</a:t>
            </a:r>
          </a:p>
        </p:txBody>
      </p:sp>
      <p:sp>
        <p:nvSpPr>
          <p:cNvPr id="3" name="Text Placeholder 2"/>
          <p:cNvSpPr>
            <a:spLocks noGrp="1"/>
          </p:cNvSpPr>
          <p:nvPr>
            <p:ph type="body" sz="half" idx="1"/>
          </p:nvPr>
        </p:nvSpPr>
        <p:spPr>
          <a:xfrm>
            <a:off x="177800" y="1652588"/>
            <a:ext cx="8785225" cy="2127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77800" y="3932238"/>
            <a:ext cx="8785225" cy="2127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6375" y="138113"/>
            <a:ext cx="7343775" cy="846137"/>
          </a:xfrm>
        </p:spPr>
        <p:txBody>
          <a:bodyPr/>
          <a:lstStyle/>
          <a:p>
            <a:r>
              <a:rPr lang="en-US"/>
              <a:t>Click to edit Master title style</a:t>
            </a:r>
          </a:p>
        </p:txBody>
      </p:sp>
      <p:sp>
        <p:nvSpPr>
          <p:cNvPr id="3" name="Content Placeholder 2"/>
          <p:cNvSpPr>
            <a:spLocks noGrp="1"/>
          </p:cNvSpPr>
          <p:nvPr>
            <p:ph sz="half" idx="1"/>
          </p:nvPr>
        </p:nvSpPr>
        <p:spPr>
          <a:xfrm>
            <a:off x="177800" y="1652588"/>
            <a:ext cx="4316413" cy="4406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1652588"/>
            <a:ext cx="4316412" cy="4406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246938" y="6196013"/>
            <a:ext cx="1676400" cy="458787"/>
          </a:xfrm>
          <a:prstGeom prst="rect">
            <a:avLst/>
          </a:prstGeom>
        </p:spPr>
        <p:txBody>
          <a:bodyPr/>
          <a:lstStyle>
            <a:lvl1pPr>
              <a:defRPr/>
            </a:lvl1pPr>
          </a:lstStyle>
          <a:p>
            <a:fld id="{62F18E6C-3951-46EC-ACBD-6A127048C24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overPage_v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Placeholder 1"/>
          <p:cNvSpPr>
            <a:spLocks noGrp="1"/>
          </p:cNvSpPr>
          <p:nvPr>
            <p:ph type="title"/>
          </p:nvPr>
        </p:nvSpPr>
        <p:spPr>
          <a:xfrm>
            <a:off x="457200" y="3421511"/>
            <a:ext cx="8229600" cy="1261463"/>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941277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457200" rtl="0" eaLnBrk="1" latinLnBrk="0" hangingPunct="1">
        <a:spcBef>
          <a:spcPct val="0"/>
        </a:spcBef>
        <a:buNone/>
        <a:defRPr sz="3600" b="1" kern="1200">
          <a:solidFill>
            <a:srgbClr val="008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InteriorPage_v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Placeholder 1"/>
          <p:cNvSpPr>
            <a:spLocks noGrp="1"/>
          </p:cNvSpPr>
          <p:nvPr>
            <p:ph type="title"/>
          </p:nvPr>
        </p:nvSpPr>
        <p:spPr>
          <a:xfrm>
            <a:off x="457200" y="3449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222429"/>
            <a:ext cx="8229600" cy="39037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solidFill>
                <a:latin typeface="Helvetica"/>
                <a:cs typeface="Helvetica"/>
              </a:defRPr>
            </a:lvl1pPr>
          </a:lstStyle>
          <a:p>
            <a:fld id="{A14F86DA-1B76-B14B-905E-630541795A4A}" type="slidenum">
              <a:rPr lang="en-US" smtClean="0"/>
              <a:pPr/>
              <a:t>‹#›</a:t>
            </a:fld>
            <a:endParaRPr lang="en-US" dirty="0"/>
          </a:p>
        </p:txBody>
      </p:sp>
    </p:spTree>
    <p:extLst>
      <p:ext uri="{BB962C8B-B14F-4D97-AF65-F5344CB8AC3E}">
        <p14:creationId xmlns:p14="http://schemas.microsoft.com/office/powerpoint/2010/main" val="10540939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457200" rtl="0" eaLnBrk="1" latinLnBrk="0" hangingPunct="1">
        <a:spcBef>
          <a:spcPct val="0"/>
        </a:spcBef>
        <a:buNone/>
        <a:defRPr sz="3600" b="1" kern="1200">
          <a:solidFill>
            <a:srgbClr val="008000"/>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bg1">
              <a:lumMod val="50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ilsolver.sis-tech2.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ctrTitle"/>
          </p:nvPr>
        </p:nvSpPr>
        <p:spPr>
          <a:xfrm>
            <a:off x="381000" y="3200400"/>
            <a:ext cx="8237537" cy="1143000"/>
          </a:xfrm>
        </p:spPr>
        <p:txBody>
          <a:bodyPr/>
          <a:lstStyle/>
          <a:p>
            <a:pPr algn="ctr"/>
            <a:r>
              <a:rPr lang="en-US" sz="5400" dirty="0"/>
              <a:t>SIL Solver Training</a:t>
            </a:r>
          </a:p>
        </p:txBody>
      </p:sp>
      <p:sp>
        <p:nvSpPr>
          <p:cNvPr id="1008643" name="Rectangle 3"/>
          <p:cNvSpPr>
            <a:spLocks noGrp="1" noChangeArrowheads="1"/>
          </p:cNvSpPr>
          <p:nvPr>
            <p:ph type="subTitle" idx="1"/>
          </p:nvPr>
        </p:nvSpPr>
        <p:spPr>
          <a:xfrm>
            <a:off x="1752600" y="4876800"/>
            <a:ext cx="5697538" cy="608012"/>
          </a:xfrm>
        </p:spPr>
        <p:txBody>
          <a:bodyPr/>
          <a:lstStyle/>
          <a:p>
            <a:pPr algn="ctr">
              <a:lnSpc>
                <a:spcPct val="80000"/>
              </a:lnSpc>
            </a:pPr>
            <a:r>
              <a:rPr lang="en-US" sz="2100"/>
              <a:t>SIS-TECH Solutions</a:t>
            </a:r>
            <a:r>
              <a:rPr lang="en-US" sz="2100" dirty="0"/>
              <a:t>, LP</a:t>
            </a:r>
          </a:p>
        </p:txBody>
      </p:sp>
      <p:sp>
        <p:nvSpPr>
          <p:cNvPr id="1008644" name="Text Box 4"/>
          <p:cNvSpPr txBox="1">
            <a:spLocks noChangeArrowheads="1"/>
          </p:cNvSpPr>
          <p:nvPr/>
        </p:nvSpPr>
        <p:spPr bwMode="auto">
          <a:xfrm>
            <a:off x="4724400" y="6172200"/>
            <a:ext cx="3581400" cy="457200"/>
          </a:xfrm>
          <a:prstGeom prst="rect">
            <a:avLst/>
          </a:prstGeom>
          <a:noFill/>
          <a:ln w="9525">
            <a:noFill/>
            <a:miter lim="800000"/>
            <a:headEnd/>
            <a:tailEnd/>
          </a:ln>
          <a:effectLst/>
        </p:spPr>
        <p:txBody>
          <a:bodyPr>
            <a:spAutoFit/>
          </a:bodyPr>
          <a:lstStyle/>
          <a:p>
            <a:pPr eaLnBrk="1" hangingPunct="1">
              <a:spcBef>
                <a:spcPct val="50000"/>
              </a:spcBef>
            </a:pPr>
            <a:r>
              <a:rPr lang="en-US" sz="2400" b="1" dirty="0">
                <a:solidFill>
                  <a:srgbClr val="0033CC"/>
                </a:solidFill>
              </a:rPr>
              <a:t>We’re Proven-in-Use®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10</a:t>
            </a:fld>
            <a:endParaRPr lang="en-US"/>
          </a:p>
        </p:txBody>
      </p:sp>
      <p:sp>
        <p:nvSpPr>
          <p:cNvPr id="11" name="TextBox 10"/>
          <p:cNvSpPr txBox="1"/>
          <p:nvPr/>
        </p:nvSpPr>
        <p:spPr>
          <a:xfrm>
            <a:off x="2308761" y="287775"/>
            <a:ext cx="5063592" cy="646331"/>
          </a:xfrm>
          <a:prstGeom prst="rect">
            <a:avLst/>
          </a:prstGeom>
          <a:noFill/>
        </p:spPr>
        <p:txBody>
          <a:bodyPr wrap="square" rtlCol="0">
            <a:spAutoFit/>
          </a:bodyPr>
          <a:lstStyle/>
          <a:p>
            <a:r>
              <a:rPr lang="en-US" dirty="0"/>
              <a:t>Select the new function and “open” to go to the SIF GUI</a:t>
            </a:r>
          </a:p>
        </p:txBody>
      </p:sp>
      <p:pic>
        <p:nvPicPr>
          <p:cNvPr id="5" name="Picture 4"/>
          <p:cNvPicPr>
            <a:picLocks noChangeAspect="1"/>
          </p:cNvPicPr>
          <p:nvPr/>
        </p:nvPicPr>
        <p:blipFill>
          <a:blip r:embed="rId3"/>
          <a:stretch>
            <a:fillRect/>
          </a:stretch>
        </p:blipFill>
        <p:spPr>
          <a:xfrm>
            <a:off x="762000" y="2057400"/>
            <a:ext cx="7723370" cy="3694786"/>
          </a:xfrm>
          <a:prstGeom prst="rect">
            <a:avLst/>
          </a:prstGeom>
        </p:spPr>
      </p:pic>
      <p:sp>
        <p:nvSpPr>
          <p:cNvPr id="13" name="Rectangle 12"/>
          <p:cNvSpPr/>
          <p:nvPr/>
        </p:nvSpPr>
        <p:spPr>
          <a:xfrm flipV="1">
            <a:off x="782715" y="2057400"/>
            <a:ext cx="2951085"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Connector: Elbow 13"/>
          <p:cNvCxnSpPr>
            <a:stCxn id="13" idx="2"/>
          </p:cNvCxnSpPr>
          <p:nvPr/>
        </p:nvCxnSpPr>
        <p:spPr>
          <a:xfrm rot="16200000" flipV="1">
            <a:off x="1929230" y="1728372"/>
            <a:ext cx="381000" cy="277056"/>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2000" y="1268570"/>
            <a:ext cx="2590800" cy="369332"/>
          </a:xfrm>
          <a:prstGeom prst="rect">
            <a:avLst/>
          </a:prstGeom>
          <a:noFill/>
        </p:spPr>
        <p:txBody>
          <a:bodyPr wrap="square" rtlCol="0">
            <a:spAutoFit/>
          </a:bodyPr>
          <a:lstStyle/>
          <a:p>
            <a:r>
              <a:rPr lang="en-US" dirty="0"/>
              <a:t>SIF project information</a:t>
            </a:r>
          </a:p>
        </p:txBody>
      </p:sp>
      <p:sp>
        <p:nvSpPr>
          <p:cNvPr id="16" name="Rectangle 15"/>
          <p:cNvSpPr/>
          <p:nvPr/>
        </p:nvSpPr>
        <p:spPr>
          <a:xfrm flipV="1">
            <a:off x="762000" y="2434745"/>
            <a:ext cx="6172200" cy="7011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onnector: Elbow 16"/>
          <p:cNvCxnSpPr/>
          <p:nvPr/>
        </p:nvCxnSpPr>
        <p:spPr>
          <a:xfrm rot="16200000" flipV="1">
            <a:off x="4034868" y="1870235"/>
            <a:ext cx="807565" cy="342899"/>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77460" y="1043833"/>
            <a:ext cx="3429000" cy="646331"/>
          </a:xfrm>
          <a:prstGeom prst="rect">
            <a:avLst/>
          </a:prstGeom>
          <a:noFill/>
        </p:spPr>
        <p:txBody>
          <a:bodyPr wrap="square" rtlCol="0">
            <a:spAutoFit/>
          </a:bodyPr>
          <a:lstStyle/>
          <a:p>
            <a:r>
              <a:rPr lang="en-US" dirty="0"/>
              <a:t>SIF calculation results both numerical and graphical</a:t>
            </a:r>
          </a:p>
        </p:txBody>
      </p:sp>
      <p:sp>
        <p:nvSpPr>
          <p:cNvPr id="20" name="Rectangle 19"/>
          <p:cNvSpPr/>
          <p:nvPr/>
        </p:nvSpPr>
        <p:spPr>
          <a:xfrm flipV="1">
            <a:off x="7009827" y="2422410"/>
            <a:ext cx="1475543" cy="6255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Connector: Elbow 20"/>
          <p:cNvCxnSpPr>
            <a:stCxn id="20" idx="0"/>
          </p:cNvCxnSpPr>
          <p:nvPr/>
        </p:nvCxnSpPr>
        <p:spPr>
          <a:xfrm rot="5400000">
            <a:off x="7064677" y="3355675"/>
            <a:ext cx="990599" cy="375247"/>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53200" y="4038600"/>
            <a:ext cx="2285999" cy="2031325"/>
          </a:xfrm>
          <a:prstGeom prst="rect">
            <a:avLst/>
          </a:prstGeom>
          <a:noFill/>
        </p:spPr>
        <p:txBody>
          <a:bodyPr wrap="square" rtlCol="0">
            <a:spAutoFit/>
          </a:bodyPr>
          <a:lstStyle/>
          <a:p>
            <a:r>
              <a:rPr lang="en-US" dirty="0">
                <a:solidFill>
                  <a:srgbClr val="FF0000"/>
                </a:solidFill>
              </a:rPr>
              <a:t>The back and forth and Exit function only works when you have added at least one component in the model!!</a:t>
            </a:r>
          </a:p>
        </p:txBody>
      </p:sp>
      <p:sp>
        <p:nvSpPr>
          <p:cNvPr id="24" name="Rectangle 23"/>
          <p:cNvSpPr/>
          <p:nvPr/>
        </p:nvSpPr>
        <p:spPr>
          <a:xfrm flipV="1">
            <a:off x="762001" y="3194352"/>
            <a:ext cx="1295400" cy="213964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Connector: Elbow 24"/>
          <p:cNvCxnSpPr/>
          <p:nvPr/>
        </p:nvCxnSpPr>
        <p:spPr>
          <a:xfrm>
            <a:off x="2057400" y="4114799"/>
            <a:ext cx="609600" cy="381001"/>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714625" y="3967321"/>
            <a:ext cx="2285999" cy="1200329"/>
          </a:xfrm>
          <a:prstGeom prst="rect">
            <a:avLst/>
          </a:prstGeom>
          <a:noFill/>
        </p:spPr>
        <p:txBody>
          <a:bodyPr wrap="square" rtlCol="0">
            <a:spAutoFit/>
          </a:bodyPr>
          <a:lstStyle/>
          <a:p>
            <a:r>
              <a:rPr lang="en-US" dirty="0"/>
              <a:t>Modelling panel, where you select system configuration and component.</a:t>
            </a:r>
          </a:p>
        </p:txBody>
      </p:sp>
    </p:spTree>
    <p:extLst>
      <p:ext uri="{BB962C8B-B14F-4D97-AF65-F5344CB8AC3E}">
        <p14:creationId xmlns:p14="http://schemas.microsoft.com/office/powerpoint/2010/main" val="6403381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11</a:t>
            </a:fld>
            <a:endParaRPr lang="en-US"/>
          </a:p>
        </p:txBody>
      </p:sp>
      <p:sp>
        <p:nvSpPr>
          <p:cNvPr id="11" name="TextBox 10"/>
          <p:cNvSpPr txBox="1"/>
          <p:nvPr/>
        </p:nvSpPr>
        <p:spPr>
          <a:xfrm>
            <a:off x="175334" y="1066800"/>
            <a:ext cx="8961268" cy="369332"/>
          </a:xfrm>
          <a:prstGeom prst="rect">
            <a:avLst/>
          </a:prstGeom>
          <a:noFill/>
        </p:spPr>
        <p:txBody>
          <a:bodyPr wrap="square" rtlCol="0">
            <a:spAutoFit/>
          </a:bodyPr>
          <a:lstStyle/>
          <a:p>
            <a:r>
              <a:rPr lang="en-US" dirty="0"/>
              <a:t>Put in SIL and MTTFs target, click the cell below target, to get to the pop up window.</a:t>
            </a:r>
          </a:p>
        </p:txBody>
      </p:sp>
      <p:pic>
        <p:nvPicPr>
          <p:cNvPr id="2" name="Picture 1"/>
          <p:cNvPicPr>
            <a:picLocks noChangeAspect="1"/>
          </p:cNvPicPr>
          <p:nvPr/>
        </p:nvPicPr>
        <p:blipFill>
          <a:blip r:embed="rId3"/>
          <a:stretch>
            <a:fillRect/>
          </a:stretch>
        </p:blipFill>
        <p:spPr>
          <a:xfrm>
            <a:off x="0" y="1752600"/>
            <a:ext cx="9144000" cy="3631514"/>
          </a:xfrm>
          <a:prstGeom prst="rect">
            <a:avLst/>
          </a:prstGeom>
        </p:spPr>
      </p:pic>
      <p:sp>
        <p:nvSpPr>
          <p:cNvPr id="6" name="Rectangle 5"/>
          <p:cNvSpPr/>
          <p:nvPr/>
        </p:nvSpPr>
        <p:spPr>
          <a:xfrm>
            <a:off x="1143000" y="2362200"/>
            <a:ext cx="609600"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6096000" y="3730611"/>
            <a:ext cx="2819400" cy="1693260"/>
          </a:xfrm>
          <a:prstGeom prst="rect">
            <a:avLst/>
          </a:prstGeom>
        </p:spPr>
      </p:pic>
    </p:spTree>
    <p:extLst>
      <p:ext uri="{BB962C8B-B14F-4D97-AF65-F5344CB8AC3E}">
        <p14:creationId xmlns:p14="http://schemas.microsoft.com/office/powerpoint/2010/main" val="28548626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12</a:t>
            </a:fld>
            <a:endParaRPr lang="en-US"/>
          </a:p>
        </p:txBody>
      </p:sp>
      <p:sp>
        <p:nvSpPr>
          <p:cNvPr id="11" name="TextBox 10"/>
          <p:cNvSpPr txBox="1"/>
          <p:nvPr/>
        </p:nvSpPr>
        <p:spPr>
          <a:xfrm>
            <a:off x="175334" y="1066800"/>
            <a:ext cx="8961268" cy="646331"/>
          </a:xfrm>
          <a:prstGeom prst="rect">
            <a:avLst/>
          </a:prstGeom>
          <a:noFill/>
        </p:spPr>
        <p:txBody>
          <a:bodyPr wrap="square" rtlCol="0">
            <a:spAutoFit/>
          </a:bodyPr>
          <a:lstStyle/>
          <a:p>
            <a:r>
              <a:rPr lang="en-US" dirty="0"/>
              <a:t>Click the left hand panel to get to the SRS documentation page, where you can put in relevant information</a:t>
            </a:r>
          </a:p>
        </p:txBody>
      </p:sp>
      <p:pic>
        <p:nvPicPr>
          <p:cNvPr id="3" name="Picture 2"/>
          <p:cNvPicPr>
            <a:picLocks noChangeAspect="1"/>
          </p:cNvPicPr>
          <p:nvPr/>
        </p:nvPicPr>
        <p:blipFill>
          <a:blip r:embed="rId3"/>
          <a:stretch>
            <a:fillRect/>
          </a:stretch>
        </p:blipFill>
        <p:spPr>
          <a:xfrm>
            <a:off x="83968" y="1959324"/>
            <a:ext cx="9144000" cy="4431797"/>
          </a:xfrm>
          <a:prstGeom prst="rect">
            <a:avLst/>
          </a:prstGeom>
        </p:spPr>
      </p:pic>
      <p:sp>
        <p:nvSpPr>
          <p:cNvPr id="8" name="Rectangle 7"/>
          <p:cNvSpPr/>
          <p:nvPr/>
        </p:nvSpPr>
        <p:spPr>
          <a:xfrm>
            <a:off x="83968" y="3352800"/>
            <a:ext cx="1440032" cy="2057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905000" y="3733800"/>
            <a:ext cx="2799368" cy="2448762"/>
          </a:xfrm>
          <a:prstGeom prst="rect">
            <a:avLst/>
          </a:prstGeom>
        </p:spPr>
      </p:pic>
    </p:spTree>
    <p:extLst>
      <p:ext uri="{BB962C8B-B14F-4D97-AF65-F5344CB8AC3E}">
        <p14:creationId xmlns:p14="http://schemas.microsoft.com/office/powerpoint/2010/main" val="10219562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13</a:t>
            </a:fld>
            <a:endParaRPr lang="en-US"/>
          </a:p>
        </p:txBody>
      </p:sp>
      <p:sp>
        <p:nvSpPr>
          <p:cNvPr id="11" name="TextBox 10"/>
          <p:cNvSpPr txBox="1"/>
          <p:nvPr/>
        </p:nvSpPr>
        <p:spPr>
          <a:xfrm>
            <a:off x="217368" y="1189672"/>
            <a:ext cx="8961268" cy="1477328"/>
          </a:xfrm>
          <a:prstGeom prst="rect">
            <a:avLst/>
          </a:prstGeom>
          <a:noFill/>
        </p:spPr>
        <p:txBody>
          <a:bodyPr wrap="square" rtlCol="0">
            <a:spAutoFit/>
          </a:bodyPr>
          <a:lstStyle/>
          <a:p>
            <a:r>
              <a:rPr lang="en-US" dirty="0"/>
              <a:t>Select logic solver on the panel, a list of logic solver will display, select the desired logic solver and left click to copy and move the mouse to the box in the middle and click to paste.</a:t>
            </a:r>
          </a:p>
          <a:p>
            <a:endParaRPr lang="en-US" dirty="0"/>
          </a:p>
          <a:p>
            <a:r>
              <a:rPr lang="en-US" dirty="0"/>
              <a:t>To delete the logic solver, move the mouse to icon and right click to delete.</a:t>
            </a:r>
          </a:p>
        </p:txBody>
      </p:sp>
      <p:pic>
        <p:nvPicPr>
          <p:cNvPr id="8" name="Picture 7"/>
          <p:cNvPicPr>
            <a:picLocks noChangeAspect="1"/>
          </p:cNvPicPr>
          <p:nvPr/>
        </p:nvPicPr>
        <p:blipFill>
          <a:blip r:embed="rId3"/>
          <a:stretch>
            <a:fillRect/>
          </a:stretch>
        </p:blipFill>
        <p:spPr>
          <a:xfrm>
            <a:off x="83968" y="2667000"/>
            <a:ext cx="9144000" cy="3437492"/>
          </a:xfrm>
          <a:prstGeom prst="rect">
            <a:avLst/>
          </a:prstGeom>
        </p:spPr>
      </p:pic>
      <p:sp>
        <p:nvSpPr>
          <p:cNvPr id="10" name="Rectangle 9"/>
          <p:cNvSpPr/>
          <p:nvPr/>
        </p:nvSpPr>
        <p:spPr>
          <a:xfrm>
            <a:off x="83968" y="4191000"/>
            <a:ext cx="1440032"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4648200"/>
            <a:ext cx="457200" cy="381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9615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14</a:t>
            </a:fld>
            <a:endParaRPr lang="en-US"/>
          </a:p>
        </p:txBody>
      </p:sp>
      <p:sp>
        <p:nvSpPr>
          <p:cNvPr id="11" name="TextBox 10"/>
          <p:cNvSpPr txBox="1"/>
          <p:nvPr/>
        </p:nvSpPr>
        <p:spPr>
          <a:xfrm>
            <a:off x="182732" y="1143000"/>
            <a:ext cx="8961268" cy="646331"/>
          </a:xfrm>
          <a:prstGeom prst="rect">
            <a:avLst/>
          </a:prstGeom>
          <a:noFill/>
        </p:spPr>
        <p:txBody>
          <a:bodyPr wrap="square" rtlCol="0">
            <a:spAutoFit/>
          </a:bodyPr>
          <a:lstStyle/>
          <a:p>
            <a:r>
              <a:rPr lang="en-US" dirty="0"/>
              <a:t>Edit the logic solver parameter by left click the logic solver icon on in the box. Where you can select the voting , TI and assign a tag name.</a:t>
            </a:r>
          </a:p>
        </p:txBody>
      </p:sp>
      <p:pic>
        <p:nvPicPr>
          <p:cNvPr id="2" name="Picture 1">
            <a:extLst>
              <a:ext uri="{FF2B5EF4-FFF2-40B4-BE49-F238E27FC236}">
                <a16:creationId xmlns:a16="http://schemas.microsoft.com/office/drawing/2014/main" id="{BE719D3C-F534-4351-93F1-4B134B7B9C3D}"/>
              </a:ext>
            </a:extLst>
          </p:cNvPr>
          <p:cNvPicPr>
            <a:picLocks noChangeAspect="1"/>
          </p:cNvPicPr>
          <p:nvPr/>
        </p:nvPicPr>
        <p:blipFill>
          <a:blip r:embed="rId3"/>
          <a:stretch>
            <a:fillRect/>
          </a:stretch>
        </p:blipFill>
        <p:spPr>
          <a:xfrm>
            <a:off x="3048000" y="1786462"/>
            <a:ext cx="5638800" cy="4572758"/>
          </a:xfrm>
          <a:prstGeom prst="rect">
            <a:avLst/>
          </a:prstGeom>
        </p:spPr>
      </p:pic>
      <p:sp>
        <p:nvSpPr>
          <p:cNvPr id="3" name="TextBox 2">
            <a:extLst>
              <a:ext uri="{FF2B5EF4-FFF2-40B4-BE49-F238E27FC236}">
                <a16:creationId xmlns:a16="http://schemas.microsoft.com/office/drawing/2014/main" id="{D17BC871-DD87-4D08-BC6B-665C0FA58BD1}"/>
              </a:ext>
            </a:extLst>
          </p:cNvPr>
          <p:cNvSpPr txBox="1"/>
          <p:nvPr/>
        </p:nvSpPr>
        <p:spPr>
          <a:xfrm>
            <a:off x="228600" y="2362200"/>
            <a:ext cx="2362200" cy="914400"/>
          </a:xfrm>
          <a:prstGeom prst="rect">
            <a:avLst/>
          </a:prstGeom>
          <a:noFill/>
        </p:spPr>
        <p:txBody>
          <a:bodyPr wrap="square" rtlCol="0">
            <a:spAutoFit/>
          </a:bodyPr>
          <a:lstStyle/>
          <a:p>
            <a:r>
              <a:rPr lang="en-US" dirty="0">
                <a:solidFill>
                  <a:srgbClr val="FF0000"/>
                </a:solidFill>
              </a:rPr>
              <a:t>Note: the voting need to be selected before testing interval.</a:t>
            </a:r>
          </a:p>
        </p:txBody>
      </p:sp>
    </p:spTree>
    <p:extLst>
      <p:ext uri="{BB962C8B-B14F-4D97-AF65-F5344CB8AC3E}">
        <p14:creationId xmlns:p14="http://schemas.microsoft.com/office/powerpoint/2010/main" val="31196226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15</a:t>
            </a:fld>
            <a:endParaRPr lang="en-US"/>
          </a:p>
        </p:txBody>
      </p:sp>
      <p:sp>
        <p:nvSpPr>
          <p:cNvPr id="11" name="TextBox 10"/>
          <p:cNvSpPr txBox="1"/>
          <p:nvPr/>
        </p:nvSpPr>
        <p:spPr>
          <a:xfrm>
            <a:off x="227490" y="1049965"/>
            <a:ext cx="8961268" cy="1754326"/>
          </a:xfrm>
          <a:prstGeom prst="rect">
            <a:avLst/>
          </a:prstGeom>
          <a:noFill/>
        </p:spPr>
        <p:txBody>
          <a:bodyPr wrap="square" rtlCol="0">
            <a:spAutoFit/>
          </a:bodyPr>
          <a:lstStyle/>
          <a:p>
            <a:r>
              <a:rPr lang="en-US" dirty="0"/>
              <a:t>Adding input is divided into two steps, 1) add the input configuration, 2) add each device.</a:t>
            </a:r>
          </a:p>
          <a:p>
            <a:r>
              <a:rPr lang="en-US" dirty="0"/>
              <a:t>1). Click “input configuration”, a list of device voting will appear, select the desired one and right click, the selected configuration will be added to the GUI .</a:t>
            </a:r>
          </a:p>
          <a:p>
            <a:endParaRPr lang="en-US" dirty="0"/>
          </a:p>
          <a:p>
            <a:r>
              <a:rPr lang="en-US" dirty="0"/>
              <a:t>Right click the configuration, you can copy and delete it.</a:t>
            </a:r>
          </a:p>
        </p:txBody>
      </p:sp>
      <p:pic>
        <p:nvPicPr>
          <p:cNvPr id="5" name="Picture 4"/>
          <p:cNvPicPr>
            <a:picLocks noChangeAspect="1"/>
          </p:cNvPicPr>
          <p:nvPr/>
        </p:nvPicPr>
        <p:blipFill>
          <a:blip r:embed="rId3"/>
          <a:stretch>
            <a:fillRect/>
          </a:stretch>
        </p:blipFill>
        <p:spPr>
          <a:xfrm>
            <a:off x="532660" y="2920378"/>
            <a:ext cx="7723573" cy="3750635"/>
          </a:xfrm>
          <a:prstGeom prst="rect">
            <a:avLst/>
          </a:prstGeom>
        </p:spPr>
      </p:pic>
      <p:sp>
        <p:nvSpPr>
          <p:cNvPr id="9" name="Rectangle 8"/>
          <p:cNvSpPr/>
          <p:nvPr/>
        </p:nvSpPr>
        <p:spPr>
          <a:xfrm>
            <a:off x="3793724" y="4114799"/>
            <a:ext cx="914400" cy="6858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2660" y="4114799"/>
            <a:ext cx="1219940" cy="259651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4156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16</a:t>
            </a:fld>
            <a:endParaRPr lang="en-US"/>
          </a:p>
        </p:txBody>
      </p:sp>
      <p:sp>
        <p:nvSpPr>
          <p:cNvPr id="11" name="TextBox 10"/>
          <p:cNvSpPr txBox="1"/>
          <p:nvPr/>
        </p:nvSpPr>
        <p:spPr>
          <a:xfrm>
            <a:off x="211439" y="1000140"/>
            <a:ext cx="8961268" cy="646331"/>
          </a:xfrm>
          <a:prstGeom prst="rect">
            <a:avLst/>
          </a:prstGeom>
          <a:noFill/>
        </p:spPr>
        <p:txBody>
          <a:bodyPr wrap="square" rtlCol="0">
            <a:spAutoFit/>
          </a:bodyPr>
          <a:lstStyle/>
          <a:p>
            <a:r>
              <a:rPr lang="en-US" dirty="0"/>
              <a:t>Adding device by click “input device” to access to the list of device categories, and click the relevant category to access the list of devices technology</a:t>
            </a:r>
          </a:p>
        </p:txBody>
      </p:sp>
      <p:pic>
        <p:nvPicPr>
          <p:cNvPr id="2" name="Picture 1"/>
          <p:cNvPicPr>
            <a:picLocks noChangeAspect="1"/>
          </p:cNvPicPr>
          <p:nvPr/>
        </p:nvPicPr>
        <p:blipFill>
          <a:blip r:embed="rId3"/>
          <a:stretch>
            <a:fillRect/>
          </a:stretch>
        </p:blipFill>
        <p:spPr>
          <a:xfrm>
            <a:off x="61034" y="1646471"/>
            <a:ext cx="9144000" cy="4493933"/>
          </a:xfrm>
          <a:prstGeom prst="rect">
            <a:avLst/>
          </a:prstGeom>
        </p:spPr>
      </p:pic>
      <p:sp>
        <p:nvSpPr>
          <p:cNvPr id="7" name="Rectangle 6"/>
          <p:cNvSpPr/>
          <p:nvPr/>
        </p:nvSpPr>
        <p:spPr>
          <a:xfrm>
            <a:off x="61034" y="3124200"/>
            <a:ext cx="1462966" cy="301620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3895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17</a:t>
            </a:fld>
            <a:endParaRPr lang="en-US"/>
          </a:p>
        </p:txBody>
      </p:sp>
      <p:sp>
        <p:nvSpPr>
          <p:cNvPr id="11" name="TextBox 10"/>
          <p:cNvSpPr txBox="1"/>
          <p:nvPr/>
        </p:nvSpPr>
        <p:spPr>
          <a:xfrm>
            <a:off x="830583" y="886519"/>
            <a:ext cx="8161017" cy="1200329"/>
          </a:xfrm>
          <a:prstGeom prst="rect">
            <a:avLst/>
          </a:prstGeom>
          <a:noFill/>
        </p:spPr>
        <p:txBody>
          <a:bodyPr wrap="square" rtlCol="0">
            <a:spAutoFit/>
          </a:bodyPr>
          <a:lstStyle/>
          <a:p>
            <a:r>
              <a:rPr lang="en-US" dirty="0"/>
              <a:t>Select the desired device and left click to copy and move the mouse to the box in the input configuration and right click to paste.</a:t>
            </a:r>
          </a:p>
          <a:p>
            <a:endParaRPr lang="en-US" dirty="0"/>
          </a:p>
          <a:p>
            <a:r>
              <a:rPr lang="en-US" dirty="0"/>
              <a:t>To delete or copy the device, move the mouse to icon and right click.</a:t>
            </a:r>
          </a:p>
        </p:txBody>
      </p:sp>
      <p:pic>
        <p:nvPicPr>
          <p:cNvPr id="5" name="Picture 4"/>
          <p:cNvPicPr>
            <a:picLocks noChangeAspect="1"/>
          </p:cNvPicPr>
          <p:nvPr/>
        </p:nvPicPr>
        <p:blipFill>
          <a:blip r:embed="rId3"/>
          <a:stretch>
            <a:fillRect/>
          </a:stretch>
        </p:blipFill>
        <p:spPr>
          <a:xfrm>
            <a:off x="0" y="2082230"/>
            <a:ext cx="9144000" cy="4456682"/>
          </a:xfrm>
          <a:prstGeom prst="rect">
            <a:avLst/>
          </a:prstGeom>
        </p:spPr>
      </p:pic>
      <p:sp>
        <p:nvSpPr>
          <p:cNvPr id="8" name="Rectangle 7"/>
          <p:cNvSpPr/>
          <p:nvPr/>
        </p:nvSpPr>
        <p:spPr>
          <a:xfrm>
            <a:off x="4724400" y="3542683"/>
            <a:ext cx="685800" cy="64831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391" y="3542683"/>
            <a:ext cx="1462966" cy="301620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280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18</a:t>
            </a:fld>
            <a:endParaRPr lang="en-US"/>
          </a:p>
        </p:txBody>
      </p:sp>
      <p:sp>
        <p:nvSpPr>
          <p:cNvPr id="11" name="TextBox 10"/>
          <p:cNvSpPr txBox="1"/>
          <p:nvPr/>
        </p:nvSpPr>
        <p:spPr>
          <a:xfrm>
            <a:off x="1828800" y="762000"/>
            <a:ext cx="7376234" cy="369332"/>
          </a:xfrm>
          <a:prstGeom prst="rect">
            <a:avLst/>
          </a:prstGeom>
          <a:noFill/>
        </p:spPr>
        <p:txBody>
          <a:bodyPr wrap="square" rtlCol="0">
            <a:spAutoFit/>
          </a:bodyPr>
          <a:lstStyle/>
          <a:p>
            <a:r>
              <a:rPr lang="en-US" dirty="0"/>
              <a:t>To edit the relevant parameters, left click</a:t>
            </a:r>
          </a:p>
        </p:txBody>
      </p:sp>
      <p:pic>
        <p:nvPicPr>
          <p:cNvPr id="3" name="Picture 2">
            <a:extLst>
              <a:ext uri="{FF2B5EF4-FFF2-40B4-BE49-F238E27FC236}">
                <a16:creationId xmlns:a16="http://schemas.microsoft.com/office/drawing/2014/main" id="{DB29429E-076A-466D-ABDE-6B0760EFE7CB}"/>
              </a:ext>
            </a:extLst>
          </p:cNvPr>
          <p:cNvPicPr>
            <a:picLocks noChangeAspect="1"/>
          </p:cNvPicPr>
          <p:nvPr/>
        </p:nvPicPr>
        <p:blipFill>
          <a:blip r:embed="rId3"/>
          <a:stretch>
            <a:fillRect/>
          </a:stretch>
        </p:blipFill>
        <p:spPr>
          <a:xfrm>
            <a:off x="685800" y="1214347"/>
            <a:ext cx="7696200" cy="5142003"/>
          </a:xfrm>
          <a:prstGeom prst="rect">
            <a:avLst/>
          </a:prstGeom>
        </p:spPr>
      </p:pic>
    </p:spTree>
    <p:extLst>
      <p:ext uri="{BB962C8B-B14F-4D97-AF65-F5344CB8AC3E}">
        <p14:creationId xmlns:p14="http://schemas.microsoft.com/office/powerpoint/2010/main" val="17239953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19</a:t>
            </a:fld>
            <a:endParaRPr lang="en-US"/>
          </a:p>
        </p:txBody>
      </p:sp>
      <p:sp>
        <p:nvSpPr>
          <p:cNvPr id="5" name="TextBox 4"/>
          <p:cNvSpPr txBox="1"/>
          <p:nvPr/>
        </p:nvSpPr>
        <p:spPr>
          <a:xfrm>
            <a:off x="609600" y="950674"/>
            <a:ext cx="7924800" cy="1477328"/>
          </a:xfrm>
          <a:prstGeom prst="rect">
            <a:avLst/>
          </a:prstGeom>
          <a:noFill/>
        </p:spPr>
        <p:txBody>
          <a:bodyPr wrap="square" rtlCol="0">
            <a:spAutoFit/>
          </a:bodyPr>
          <a:lstStyle/>
          <a:p>
            <a:r>
              <a:rPr lang="en-US" dirty="0"/>
              <a:t>How to model a 2oo3 voting of identical devices (E.g., DP Pressure)?</a:t>
            </a:r>
          </a:p>
          <a:p>
            <a:pPr marL="342900" indent="-342900">
              <a:buAutoNum type="arabicPeriod"/>
            </a:pPr>
            <a:r>
              <a:rPr lang="en-US" dirty="0"/>
              <a:t>Select the 2oo3 input configuration</a:t>
            </a:r>
          </a:p>
          <a:p>
            <a:pPr marL="342900" indent="-342900">
              <a:buAutoNum type="arabicPeriod"/>
            </a:pPr>
            <a:r>
              <a:rPr lang="en-US" dirty="0"/>
              <a:t>Copy DP Pressure transmitter</a:t>
            </a:r>
          </a:p>
          <a:p>
            <a:pPr marL="342900" indent="-342900">
              <a:buAutoNum type="arabicPeriod"/>
            </a:pPr>
            <a:r>
              <a:rPr lang="en-US" dirty="0"/>
              <a:t>Paste DP pressure transmitter to each of box in the 2oo3 input configuration</a:t>
            </a:r>
          </a:p>
        </p:txBody>
      </p:sp>
      <p:pic>
        <p:nvPicPr>
          <p:cNvPr id="3" name="Picture 2"/>
          <p:cNvPicPr>
            <a:picLocks noChangeAspect="1"/>
          </p:cNvPicPr>
          <p:nvPr/>
        </p:nvPicPr>
        <p:blipFill>
          <a:blip r:embed="rId3"/>
          <a:stretch>
            <a:fillRect/>
          </a:stretch>
        </p:blipFill>
        <p:spPr>
          <a:xfrm>
            <a:off x="1716904" y="2692876"/>
            <a:ext cx="4857750" cy="3133725"/>
          </a:xfrm>
          <a:prstGeom prst="rect">
            <a:avLst/>
          </a:prstGeom>
        </p:spPr>
      </p:pic>
    </p:spTree>
    <p:extLst>
      <p:ext uri="{BB962C8B-B14F-4D97-AF65-F5344CB8AC3E}">
        <p14:creationId xmlns:p14="http://schemas.microsoft.com/office/powerpoint/2010/main" val="10572988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noFill/>
          <a:ln/>
        </p:spPr>
        <p:txBody>
          <a:bodyPr lIns="90488" tIns="44450" rIns="90488" bIns="44450"/>
          <a:lstStyle/>
          <a:p>
            <a:r>
              <a:rPr lang="en-US" sz="3200" dirty="0"/>
              <a:t>User Name and Password</a:t>
            </a:r>
          </a:p>
        </p:txBody>
      </p:sp>
      <p:sp>
        <p:nvSpPr>
          <p:cNvPr id="4" name="Slide Number Placeholder 3"/>
          <p:cNvSpPr>
            <a:spLocks noGrp="1"/>
          </p:cNvSpPr>
          <p:nvPr>
            <p:ph type="sldNum" sz="quarter" idx="12"/>
          </p:nvPr>
        </p:nvSpPr>
        <p:spPr/>
        <p:txBody>
          <a:bodyPr/>
          <a:lstStyle/>
          <a:p>
            <a:fld id="{A14F86DA-1B76-B14B-905E-630541795A4A}" type="slidenum">
              <a:rPr lang="en-US" smtClean="0"/>
              <a:pPr/>
              <a:t>2</a:t>
            </a:fld>
            <a:endParaRPr lang="en-US"/>
          </a:p>
        </p:txBody>
      </p:sp>
      <p:pic>
        <p:nvPicPr>
          <p:cNvPr id="6" name="Picture 5"/>
          <p:cNvPicPr>
            <a:picLocks noChangeAspect="1"/>
          </p:cNvPicPr>
          <p:nvPr/>
        </p:nvPicPr>
        <p:blipFill>
          <a:blip r:embed="rId3"/>
          <a:stretch>
            <a:fillRect/>
          </a:stretch>
        </p:blipFill>
        <p:spPr>
          <a:xfrm>
            <a:off x="3184580" y="1487905"/>
            <a:ext cx="5976436" cy="4852988"/>
          </a:xfrm>
          <a:prstGeom prst="rect">
            <a:avLst/>
          </a:prstGeom>
        </p:spPr>
      </p:pic>
      <p:sp>
        <p:nvSpPr>
          <p:cNvPr id="7" name="TextBox 6"/>
          <p:cNvSpPr txBox="1"/>
          <p:nvPr/>
        </p:nvSpPr>
        <p:spPr>
          <a:xfrm>
            <a:off x="152400" y="1487905"/>
            <a:ext cx="2819400" cy="2308324"/>
          </a:xfrm>
          <a:prstGeom prst="rect">
            <a:avLst/>
          </a:prstGeom>
          <a:noFill/>
        </p:spPr>
        <p:txBody>
          <a:bodyPr wrap="square" rtlCol="0">
            <a:spAutoFit/>
          </a:bodyPr>
          <a:lstStyle/>
          <a:p>
            <a:r>
              <a:rPr lang="en-US" dirty="0"/>
              <a:t>In any web browser, go to: </a:t>
            </a:r>
          </a:p>
          <a:p>
            <a:endParaRPr lang="en-US" dirty="0"/>
          </a:p>
          <a:p>
            <a:r>
              <a:rPr lang="en-US" dirty="0">
                <a:hlinkClick r:id="rId4"/>
              </a:rPr>
              <a:t>http://silsolver.sis-tech2.com/</a:t>
            </a:r>
            <a:endParaRPr lang="en-US" dirty="0"/>
          </a:p>
          <a:p>
            <a:endParaRPr lang="en-US" dirty="0"/>
          </a:p>
          <a:p>
            <a:r>
              <a:rPr lang="en-US" dirty="0"/>
              <a:t>Log in with your assigned User name and Password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1B712-8A9A-4C49-B9CC-D0A78A9B6585}"/>
              </a:ext>
            </a:extLst>
          </p:cNvPr>
          <p:cNvPicPr>
            <a:picLocks noChangeAspect="1"/>
          </p:cNvPicPr>
          <p:nvPr/>
        </p:nvPicPr>
        <p:blipFill>
          <a:blip r:embed="rId3"/>
          <a:stretch>
            <a:fillRect/>
          </a:stretch>
        </p:blipFill>
        <p:spPr>
          <a:xfrm>
            <a:off x="1828800" y="1895508"/>
            <a:ext cx="7058202" cy="4715742"/>
          </a:xfrm>
          <a:prstGeom prst="rect">
            <a:avLst/>
          </a:prstGeom>
        </p:spPr>
      </p:pic>
      <p:sp>
        <p:nvSpPr>
          <p:cNvPr id="4" name="Slide Number Placeholder 3"/>
          <p:cNvSpPr>
            <a:spLocks noGrp="1"/>
          </p:cNvSpPr>
          <p:nvPr>
            <p:ph type="sldNum" sz="quarter" idx="12"/>
          </p:nvPr>
        </p:nvSpPr>
        <p:spPr/>
        <p:txBody>
          <a:bodyPr/>
          <a:lstStyle/>
          <a:p>
            <a:fld id="{A14F86DA-1B76-B14B-905E-630541795A4A}" type="slidenum">
              <a:rPr lang="en-US" smtClean="0"/>
              <a:pPr/>
              <a:t>20</a:t>
            </a:fld>
            <a:endParaRPr lang="en-US"/>
          </a:p>
        </p:txBody>
      </p:sp>
      <p:sp>
        <p:nvSpPr>
          <p:cNvPr id="5" name="TextBox 4"/>
          <p:cNvSpPr txBox="1"/>
          <p:nvPr/>
        </p:nvSpPr>
        <p:spPr>
          <a:xfrm>
            <a:off x="1799173" y="497896"/>
            <a:ext cx="7086600" cy="1754326"/>
          </a:xfrm>
          <a:prstGeom prst="rect">
            <a:avLst/>
          </a:prstGeom>
          <a:noFill/>
        </p:spPr>
        <p:txBody>
          <a:bodyPr wrap="square" rtlCol="0">
            <a:spAutoFit/>
          </a:bodyPr>
          <a:lstStyle/>
          <a:p>
            <a:r>
              <a:rPr lang="en-US" dirty="0"/>
              <a:t>4. Specify the parameters for each of the DP pressure transmitter by clicking the transmitter icon, select/specify Tag name, Proof test interval, Proof testing coverage, Diagnostic Level, Device level voting (</a:t>
            </a:r>
            <a:r>
              <a:rPr lang="en-US" dirty="0">
                <a:solidFill>
                  <a:srgbClr val="FF0000"/>
                </a:solidFill>
              </a:rPr>
              <a:t>use 1oo1 most of the time!!</a:t>
            </a:r>
            <a:r>
              <a:rPr lang="en-US" dirty="0"/>
              <a:t>), Overhaul interval for all three transmitter as below</a:t>
            </a:r>
          </a:p>
          <a:p>
            <a:endParaRPr lang="en-US" dirty="0"/>
          </a:p>
        </p:txBody>
      </p:sp>
      <p:sp>
        <p:nvSpPr>
          <p:cNvPr id="11" name="TextBox 10"/>
          <p:cNvSpPr txBox="1"/>
          <p:nvPr/>
        </p:nvSpPr>
        <p:spPr>
          <a:xfrm>
            <a:off x="286221" y="5639154"/>
            <a:ext cx="1507909" cy="523220"/>
          </a:xfrm>
          <a:prstGeom prst="rect">
            <a:avLst/>
          </a:prstGeom>
          <a:noFill/>
        </p:spPr>
        <p:txBody>
          <a:bodyPr wrap="square" rtlCol="0">
            <a:spAutoFit/>
          </a:bodyPr>
          <a:lstStyle/>
          <a:p>
            <a:r>
              <a:rPr lang="en-US" sz="1400" dirty="0">
                <a:solidFill>
                  <a:srgbClr val="FF0000"/>
                </a:solidFill>
              </a:rPr>
              <a:t>Define PTC, default is 100 %</a:t>
            </a:r>
          </a:p>
        </p:txBody>
      </p:sp>
      <p:sp>
        <p:nvSpPr>
          <p:cNvPr id="12" name="Rectangle 11"/>
          <p:cNvSpPr/>
          <p:nvPr/>
        </p:nvSpPr>
        <p:spPr>
          <a:xfrm>
            <a:off x="1818484" y="3156028"/>
            <a:ext cx="2982116" cy="19348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7081" y="5009662"/>
            <a:ext cx="1676400" cy="523220"/>
          </a:xfrm>
          <a:prstGeom prst="rect">
            <a:avLst/>
          </a:prstGeom>
          <a:noFill/>
        </p:spPr>
        <p:txBody>
          <a:bodyPr wrap="square" rtlCol="0">
            <a:spAutoFit/>
          </a:bodyPr>
          <a:lstStyle/>
          <a:p>
            <a:r>
              <a:rPr lang="en-US" sz="1400" dirty="0">
                <a:solidFill>
                  <a:srgbClr val="FF0000"/>
                </a:solidFill>
              </a:rPr>
              <a:t>Define OI, default is 20Year</a:t>
            </a:r>
          </a:p>
        </p:txBody>
      </p:sp>
      <p:sp>
        <p:nvSpPr>
          <p:cNvPr id="16" name="TextBox 15"/>
          <p:cNvSpPr txBox="1"/>
          <p:nvPr/>
        </p:nvSpPr>
        <p:spPr>
          <a:xfrm>
            <a:off x="628463" y="2263886"/>
            <a:ext cx="1305018" cy="1169551"/>
          </a:xfrm>
          <a:prstGeom prst="rect">
            <a:avLst/>
          </a:prstGeom>
          <a:noFill/>
        </p:spPr>
        <p:txBody>
          <a:bodyPr wrap="square" rtlCol="0">
            <a:spAutoFit/>
          </a:bodyPr>
          <a:lstStyle/>
          <a:p>
            <a:r>
              <a:rPr lang="en-US" sz="1400" dirty="0">
                <a:solidFill>
                  <a:srgbClr val="FF0000"/>
                </a:solidFill>
              </a:rPr>
              <a:t>Define Voting of one device. Use 1oo1 most of the time</a:t>
            </a:r>
          </a:p>
        </p:txBody>
      </p:sp>
      <p:sp>
        <p:nvSpPr>
          <p:cNvPr id="17" name="Rectangle 16"/>
          <p:cNvSpPr/>
          <p:nvPr/>
        </p:nvSpPr>
        <p:spPr>
          <a:xfrm>
            <a:off x="1794130" y="3372837"/>
            <a:ext cx="3006470" cy="2085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Connector: Elbow 17"/>
          <p:cNvCxnSpPr>
            <a:cxnSpLocks/>
            <a:stCxn id="17" idx="1"/>
            <a:endCxn id="22" idx="0"/>
          </p:cNvCxnSpPr>
          <p:nvPr/>
        </p:nvCxnSpPr>
        <p:spPr>
          <a:xfrm rot="10800000" flipV="1">
            <a:off x="1304194" y="3477119"/>
            <a:ext cx="489937" cy="472164"/>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57476" y="3949283"/>
            <a:ext cx="1093434" cy="954107"/>
          </a:xfrm>
          <a:prstGeom prst="rect">
            <a:avLst/>
          </a:prstGeom>
          <a:noFill/>
        </p:spPr>
        <p:txBody>
          <a:bodyPr wrap="square" rtlCol="0">
            <a:spAutoFit/>
          </a:bodyPr>
          <a:lstStyle/>
          <a:p>
            <a:r>
              <a:rPr lang="en-US" sz="1400" dirty="0">
                <a:solidFill>
                  <a:srgbClr val="FF0000"/>
                </a:solidFill>
              </a:rPr>
              <a:t>Define Diagnostic</a:t>
            </a:r>
          </a:p>
          <a:p>
            <a:r>
              <a:rPr lang="en-US" sz="1400" dirty="0">
                <a:solidFill>
                  <a:srgbClr val="FF0000"/>
                </a:solidFill>
              </a:rPr>
              <a:t>NO DC in this case.</a:t>
            </a:r>
          </a:p>
        </p:txBody>
      </p:sp>
      <p:cxnSp>
        <p:nvCxnSpPr>
          <p:cNvPr id="25" name="Connector: Elbow 24">
            <a:extLst>
              <a:ext uri="{FF2B5EF4-FFF2-40B4-BE49-F238E27FC236}">
                <a16:creationId xmlns:a16="http://schemas.microsoft.com/office/drawing/2014/main" id="{0C2CC5F2-A9BE-4ADE-A32F-DA654E94D97B}"/>
              </a:ext>
            </a:extLst>
          </p:cNvPr>
          <p:cNvCxnSpPr>
            <a:cxnSpLocks/>
          </p:cNvCxnSpPr>
          <p:nvPr/>
        </p:nvCxnSpPr>
        <p:spPr>
          <a:xfrm rot="10800000" flipV="1">
            <a:off x="1794131" y="4437686"/>
            <a:ext cx="2136649" cy="833586"/>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DC03A0AD-2DE3-4B54-A5F7-2BBC996090B6}"/>
              </a:ext>
            </a:extLst>
          </p:cNvPr>
          <p:cNvCxnSpPr>
            <a:cxnSpLocks/>
            <a:endCxn id="11" idx="3"/>
          </p:cNvCxnSpPr>
          <p:nvPr/>
        </p:nvCxnSpPr>
        <p:spPr>
          <a:xfrm rot="10800000" flipV="1">
            <a:off x="1794130" y="4699296"/>
            <a:ext cx="2247612" cy="1201468"/>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7477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21</a:t>
            </a:fld>
            <a:endParaRPr lang="en-US"/>
          </a:p>
        </p:txBody>
      </p:sp>
      <p:sp>
        <p:nvSpPr>
          <p:cNvPr id="6" name="TextBox 5"/>
          <p:cNvSpPr txBox="1"/>
          <p:nvPr/>
        </p:nvSpPr>
        <p:spPr>
          <a:xfrm>
            <a:off x="609600" y="932547"/>
            <a:ext cx="7924800" cy="646331"/>
          </a:xfrm>
          <a:prstGeom prst="rect">
            <a:avLst/>
          </a:prstGeom>
          <a:noFill/>
        </p:spPr>
        <p:txBody>
          <a:bodyPr wrap="square" rtlCol="0">
            <a:spAutoFit/>
          </a:bodyPr>
          <a:lstStyle/>
          <a:p>
            <a:r>
              <a:rPr lang="en-US" dirty="0"/>
              <a:t>5. Specify CCF factor to by click on the voting 2oo3, insert the CCF fraction, for example, 2% is 2, check the bock before put in value.</a:t>
            </a:r>
          </a:p>
        </p:txBody>
      </p:sp>
      <p:pic>
        <p:nvPicPr>
          <p:cNvPr id="2" name="Picture 1"/>
          <p:cNvPicPr>
            <a:picLocks noChangeAspect="1"/>
          </p:cNvPicPr>
          <p:nvPr/>
        </p:nvPicPr>
        <p:blipFill>
          <a:blip r:embed="rId3"/>
          <a:stretch>
            <a:fillRect/>
          </a:stretch>
        </p:blipFill>
        <p:spPr>
          <a:xfrm>
            <a:off x="914400" y="1752600"/>
            <a:ext cx="7010400" cy="3609975"/>
          </a:xfrm>
          <a:prstGeom prst="rect">
            <a:avLst/>
          </a:prstGeom>
        </p:spPr>
      </p:pic>
    </p:spTree>
    <p:extLst>
      <p:ext uri="{BB962C8B-B14F-4D97-AF65-F5344CB8AC3E}">
        <p14:creationId xmlns:p14="http://schemas.microsoft.com/office/powerpoint/2010/main" val="11477539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22</a:t>
            </a:fld>
            <a:endParaRPr lang="en-US"/>
          </a:p>
        </p:txBody>
      </p:sp>
      <p:sp>
        <p:nvSpPr>
          <p:cNvPr id="6" name="TextBox 5"/>
          <p:cNvSpPr txBox="1"/>
          <p:nvPr/>
        </p:nvSpPr>
        <p:spPr>
          <a:xfrm>
            <a:off x="609600" y="990600"/>
            <a:ext cx="7924800" cy="646331"/>
          </a:xfrm>
          <a:prstGeom prst="rect">
            <a:avLst/>
          </a:prstGeom>
          <a:noFill/>
        </p:spPr>
        <p:txBody>
          <a:bodyPr wrap="square" rtlCol="0">
            <a:spAutoFit/>
          </a:bodyPr>
          <a:lstStyle/>
          <a:p>
            <a:r>
              <a:rPr lang="en-US" dirty="0"/>
              <a:t>6. Click “calculate and Save”, the PFD and STR of the 2oo3 input will be calculated</a:t>
            </a:r>
          </a:p>
        </p:txBody>
      </p:sp>
      <p:pic>
        <p:nvPicPr>
          <p:cNvPr id="3" name="Picture 2"/>
          <p:cNvPicPr>
            <a:picLocks noChangeAspect="1"/>
          </p:cNvPicPr>
          <p:nvPr/>
        </p:nvPicPr>
        <p:blipFill>
          <a:blip r:embed="rId3"/>
          <a:stretch>
            <a:fillRect/>
          </a:stretch>
        </p:blipFill>
        <p:spPr>
          <a:xfrm>
            <a:off x="946727" y="1905000"/>
            <a:ext cx="6705600" cy="3810000"/>
          </a:xfrm>
          <a:prstGeom prst="rect">
            <a:avLst/>
          </a:prstGeom>
        </p:spPr>
      </p:pic>
    </p:spTree>
    <p:extLst>
      <p:ext uri="{BB962C8B-B14F-4D97-AF65-F5344CB8AC3E}">
        <p14:creationId xmlns:p14="http://schemas.microsoft.com/office/powerpoint/2010/main" val="10924402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23</a:t>
            </a:fld>
            <a:endParaRPr lang="en-US"/>
          </a:p>
        </p:txBody>
      </p:sp>
      <p:sp>
        <p:nvSpPr>
          <p:cNvPr id="5" name="TextBox 4"/>
          <p:cNvSpPr txBox="1"/>
          <p:nvPr/>
        </p:nvSpPr>
        <p:spPr>
          <a:xfrm>
            <a:off x="803564" y="869923"/>
            <a:ext cx="7924800" cy="2862322"/>
          </a:xfrm>
          <a:prstGeom prst="rect">
            <a:avLst/>
          </a:prstGeom>
          <a:noFill/>
        </p:spPr>
        <p:txBody>
          <a:bodyPr wrap="square" rtlCol="0">
            <a:spAutoFit/>
          </a:bodyPr>
          <a:lstStyle/>
          <a:p>
            <a:r>
              <a:rPr lang="en-US" dirty="0"/>
              <a:t>How to model a 2oo3 voting of </a:t>
            </a:r>
            <a:r>
              <a:rPr lang="en-US" b="1" dirty="0">
                <a:solidFill>
                  <a:srgbClr val="FF0000"/>
                </a:solidFill>
              </a:rPr>
              <a:t>non-identical devices </a:t>
            </a:r>
            <a:r>
              <a:rPr lang="en-US" dirty="0"/>
              <a:t>(E.g.,2 DP Pressure and 1 general PT)?</a:t>
            </a:r>
          </a:p>
          <a:p>
            <a:pPr marL="342900" indent="-342900">
              <a:buAutoNum type="arabicPeriod"/>
            </a:pPr>
            <a:r>
              <a:rPr lang="en-US" dirty="0"/>
              <a:t>Select the 2oo3 input configuration</a:t>
            </a:r>
          </a:p>
          <a:p>
            <a:pPr marL="342900" indent="-342900">
              <a:buAutoNum type="arabicPeriod"/>
            </a:pPr>
            <a:r>
              <a:rPr lang="en-US" dirty="0"/>
              <a:t>Copy DP Pressure transmitter</a:t>
            </a:r>
          </a:p>
          <a:p>
            <a:pPr marL="342900" indent="-342900">
              <a:buAutoNum type="arabicPeriod"/>
            </a:pPr>
            <a:r>
              <a:rPr lang="en-US" dirty="0"/>
              <a:t>Paste DP pressure transmitter to two of the boxes in the 2oo3 input configuration</a:t>
            </a:r>
          </a:p>
          <a:p>
            <a:pPr marL="342900" indent="-342900">
              <a:buAutoNum type="arabicPeriod"/>
            </a:pPr>
            <a:r>
              <a:rPr lang="en-US" dirty="0"/>
              <a:t>Copy General Pressure transmitter</a:t>
            </a:r>
          </a:p>
          <a:p>
            <a:pPr marL="342900" indent="-342900">
              <a:buAutoNum type="arabicPeriod"/>
            </a:pPr>
            <a:r>
              <a:rPr lang="en-US" dirty="0"/>
              <a:t>Paste General pressure transmitter to the last box in the 2oo3 input configuration</a:t>
            </a:r>
          </a:p>
          <a:p>
            <a:pPr marL="342900" indent="-342900">
              <a:buAutoNum type="arabicPeriod"/>
            </a:pPr>
            <a:r>
              <a:rPr lang="en-US" dirty="0"/>
              <a:t>Specify the parameters for each PT and CCF and calculate</a:t>
            </a:r>
          </a:p>
        </p:txBody>
      </p:sp>
      <p:pic>
        <p:nvPicPr>
          <p:cNvPr id="2" name="Picture 1"/>
          <p:cNvPicPr>
            <a:picLocks noChangeAspect="1"/>
          </p:cNvPicPr>
          <p:nvPr/>
        </p:nvPicPr>
        <p:blipFill>
          <a:blip r:embed="rId3"/>
          <a:stretch>
            <a:fillRect/>
          </a:stretch>
        </p:blipFill>
        <p:spPr>
          <a:xfrm>
            <a:off x="1447800" y="3732245"/>
            <a:ext cx="5943600" cy="2989230"/>
          </a:xfrm>
          <a:prstGeom prst="rect">
            <a:avLst/>
          </a:prstGeom>
        </p:spPr>
      </p:pic>
    </p:spTree>
    <p:extLst>
      <p:ext uri="{BB962C8B-B14F-4D97-AF65-F5344CB8AC3E}">
        <p14:creationId xmlns:p14="http://schemas.microsoft.com/office/powerpoint/2010/main" val="36095246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24</a:t>
            </a:fld>
            <a:endParaRPr lang="en-US"/>
          </a:p>
        </p:txBody>
      </p:sp>
      <p:sp>
        <p:nvSpPr>
          <p:cNvPr id="6" name="TextBox 5"/>
          <p:cNvSpPr txBox="1"/>
          <p:nvPr/>
        </p:nvSpPr>
        <p:spPr>
          <a:xfrm>
            <a:off x="609600" y="990600"/>
            <a:ext cx="7924800" cy="646331"/>
          </a:xfrm>
          <a:prstGeom prst="rect">
            <a:avLst/>
          </a:prstGeom>
          <a:noFill/>
        </p:spPr>
        <p:txBody>
          <a:bodyPr wrap="square" rtlCol="0">
            <a:spAutoFit/>
          </a:bodyPr>
          <a:lstStyle/>
          <a:p>
            <a:r>
              <a:rPr lang="en-US" dirty="0"/>
              <a:t>6. Specify the CCF and Click “calculate and Save”, the PFD and STR of the 2oo3D input will be calculated</a:t>
            </a:r>
          </a:p>
        </p:txBody>
      </p:sp>
      <p:pic>
        <p:nvPicPr>
          <p:cNvPr id="2" name="Picture 1"/>
          <p:cNvPicPr>
            <a:picLocks noChangeAspect="1"/>
          </p:cNvPicPr>
          <p:nvPr/>
        </p:nvPicPr>
        <p:blipFill>
          <a:blip r:embed="rId3"/>
          <a:stretch>
            <a:fillRect/>
          </a:stretch>
        </p:blipFill>
        <p:spPr>
          <a:xfrm>
            <a:off x="1924050" y="2362200"/>
            <a:ext cx="5295900" cy="3048000"/>
          </a:xfrm>
          <a:prstGeom prst="rect">
            <a:avLst/>
          </a:prstGeom>
        </p:spPr>
      </p:pic>
    </p:spTree>
    <p:extLst>
      <p:ext uri="{BB962C8B-B14F-4D97-AF65-F5344CB8AC3E}">
        <p14:creationId xmlns:p14="http://schemas.microsoft.com/office/powerpoint/2010/main" val="13685372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33410-B245-42E6-8471-7ABC49F72264}"/>
              </a:ext>
            </a:extLst>
          </p:cNvPr>
          <p:cNvPicPr>
            <a:picLocks noChangeAspect="1"/>
          </p:cNvPicPr>
          <p:nvPr/>
        </p:nvPicPr>
        <p:blipFill>
          <a:blip r:embed="rId3"/>
          <a:stretch>
            <a:fillRect/>
          </a:stretch>
        </p:blipFill>
        <p:spPr>
          <a:xfrm>
            <a:off x="2438400" y="2667007"/>
            <a:ext cx="6096000" cy="4094169"/>
          </a:xfrm>
          <a:prstGeom prst="rect">
            <a:avLst/>
          </a:prstGeom>
        </p:spPr>
      </p:pic>
      <p:sp>
        <p:nvSpPr>
          <p:cNvPr id="4" name="Slide Number Placeholder 3"/>
          <p:cNvSpPr>
            <a:spLocks noGrp="1"/>
          </p:cNvSpPr>
          <p:nvPr>
            <p:ph type="sldNum" sz="quarter" idx="12"/>
          </p:nvPr>
        </p:nvSpPr>
        <p:spPr/>
        <p:txBody>
          <a:bodyPr/>
          <a:lstStyle/>
          <a:p>
            <a:fld id="{A14F86DA-1B76-B14B-905E-630541795A4A}" type="slidenum">
              <a:rPr lang="en-US" smtClean="0"/>
              <a:pPr/>
              <a:t>25</a:t>
            </a:fld>
            <a:endParaRPr lang="en-US"/>
          </a:p>
        </p:txBody>
      </p:sp>
      <p:sp>
        <p:nvSpPr>
          <p:cNvPr id="5" name="TextBox 4"/>
          <p:cNvSpPr txBox="1"/>
          <p:nvPr/>
        </p:nvSpPr>
        <p:spPr>
          <a:xfrm>
            <a:off x="685800" y="685800"/>
            <a:ext cx="7848600" cy="2308324"/>
          </a:xfrm>
          <a:prstGeom prst="rect">
            <a:avLst/>
          </a:prstGeom>
          <a:noFill/>
        </p:spPr>
        <p:txBody>
          <a:bodyPr wrap="square" rtlCol="0">
            <a:spAutoFit/>
          </a:bodyPr>
          <a:lstStyle/>
          <a:p>
            <a:r>
              <a:rPr lang="en-US" dirty="0"/>
              <a:t>How to model a</a:t>
            </a:r>
            <a:r>
              <a:rPr lang="en-US" b="1" dirty="0">
                <a:solidFill>
                  <a:srgbClr val="FF0000"/>
                </a:solidFill>
              </a:rPr>
              <a:t> 2oo3D </a:t>
            </a:r>
            <a:r>
              <a:rPr lang="en-US" dirty="0"/>
              <a:t>voting of identical devices (E.g., DP Pressure)?</a:t>
            </a:r>
          </a:p>
          <a:p>
            <a:pPr marL="342900" indent="-342900">
              <a:buAutoNum type="arabicPeriod"/>
            </a:pPr>
            <a:r>
              <a:rPr lang="en-US" dirty="0"/>
              <a:t>Select the 2oo3 input configuration</a:t>
            </a:r>
          </a:p>
          <a:p>
            <a:pPr marL="342900" indent="-342900">
              <a:buAutoNum type="arabicPeriod"/>
            </a:pPr>
            <a:r>
              <a:rPr lang="en-US" dirty="0"/>
              <a:t>Copy DP Pressure transmitter</a:t>
            </a:r>
          </a:p>
          <a:p>
            <a:pPr marL="342900" indent="-342900">
              <a:buAutoNum type="arabicPeriod"/>
            </a:pPr>
            <a:r>
              <a:rPr lang="en-US" dirty="0"/>
              <a:t>Paste DP pressure transmitter to two of the boxes in the 2oo3 input configuration</a:t>
            </a:r>
          </a:p>
          <a:p>
            <a:pPr marL="342900" indent="-342900">
              <a:buAutoNum type="arabicPeriod"/>
            </a:pPr>
            <a:r>
              <a:rPr lang="en-US" dirty="0"/>
              <a:t>Specify the parameters for each PT as we did for 2oo3 </a:t>
            </a:r>
            <a:r>
              <a:rPr lang="en-US" dirty="0">
                <a:solidFill>
                  <a:srgbClr val="FF0000"/>
                </a:solidFill>
              </a:rPr>
              <a:t>except changing the Diagnostic level to DC3</a:t>
            </a:r>
            <a:r>
              <a:rPr lang="en-US" dirty="0"/>
              <a:t>, such that a diagnostic level for 3 transmitter is applied.</a:t>
            </a:r>
          </a:p>
        </p:txBody>
      </p:sp>
      <p:sp>
        <p:nvSpPr>
          <p:cNvPr id="8" name="TextBox 7"/>
          <p:cNvSpPr txBox="1"/>
          <p:nvPr/>
        </p:nvSpPr>
        <p:spPr>
          <a:xfrm>
            <a:off x="228601" y="3788750"/>
            <a:ext cx="1860612" cy="1169551"/>
          </a:xfrm>
          <a:prstGeom prst="rect">
            <a:avLst/>
          </a:prstGeom>
          <a:noFill/>
        </p:spPr>
        <p:txBody>
          <a:bodyPr wrap="square" rtlCol="0">
            <a:spAutoFit/>
          </a:bodyPr>
          <a:lstStyle/>
          <a:p>
            <a:r>
              <a:rPr lang="en-US" sz="1400" dirty="0">
                <a:solidFill>
                  <a:srgbClr val="FF0000"/>
                </a:solidFill>
              </a:rPr>
              <a:t>Define Diagnostic</a:t>
            </a:r>
          </a:p>
          <a:p>
            <a:r>
              <a:rPr lang="en-US" sz="1400" dirty="0">
                <a:solidFill>
                  <a:srgbClr val="FF0000"/>
                </a:solidFill>
              </a:rPr>
              <a:t>DC3 is used since 3 PTs are used for comparison. The DC used in 90%</a:t>
            </a:r>
          </a:p>
        </p:txBody>
      </p:sp>
      <p:sp>
        <p:nvSpPr>
          <p:cNvPr id="7" name="Rectangle 6"/>
          <p:cNvSpPr/>
          <p:nvPr/>
        </p:nvSpPr>
        <p:spPr>
          <a:xfrm>
            <a:off x="4152901" y="3886200"/>
            <a:ext cx="1333499" cy="2005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38130F41-AD9C-4764-BBE5-CED3B1B2968E}"/>
              </a:ext>
            </a:extLst>
          </p:cNvPr>
          <p:cNvCxnSpPr>
            <a:cxnSpLocks/>
          </p:cNvCxnSpPr>
          <p:nvPr/>
        </p:nvCxnSpPr>
        <p:spPr>
          <a:xfrm rot="10800000">
            <a:off x="1920444" y="3986484"/>
            <a:ext cx="2232458" cy="12700"/>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9530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26</a:t>
            </a:fld>
            <a:endParaRPr lang="en-US"/>
          </a:p>
        </p:txBody>
      </p:sp>
      <p:sp>
        <p:nvSpPr>
          <p:cNvPr id="6" name="TextBox 5"/>
          <p:cNvSpPr txBox="1"/>
          <p:nvPr/>
        </p:nvSpPr>
        <p:spPr>
          <a:xfrm>
            <a:off x="609600" y="1143000"/>
            <a:ext cx="7924800" cy="646331"/>
          </a:xfrm>
          <a:prstGeom prst="rect">
            <a:avLst/>
          </a:prstGeom>
          <a:noFill/>
        </p:spPr>
        <p:txBody>
          <a:bodyPr wrap="square" rtlCol="0">
            <a:spAutoFit/>
          </a:bodyPr>
          <a:lstStyle/>
          <a:p>
            <a:r>
              <a:rPr lang="en-US" dirty="0"/>
              <a:t>5. Specify the CCF and Click “calculate and Save”, the PFD and STR of the 2oo3D input will be calculated</a:t>
            </a:r>
          </a:p>
        </p:txBody>
      </p:sp>
      <p:pic>
        <p:nvPicPr>
          <p:cNvPr id="2" name="Picture 1"/>
          <p:cNvPicPr>
            <a:picLocks noChangeAspect="1"/>
          </p:cNvPicPr>
          <p:nvPr/>
        </p:nvPicPr>
        <p:blipFill>
          <a:blip r:embed="rId3"/>
          <a:stretch>
            <a:fillRect/>
          </a:stretch>
        </p:blipFill>
        <p:spPr>
          <a:xfrm>
            <a:off x="1924050" y="2362200"/>
            <a:ext cx="5295900" cy="3048000"/>
          </a:xfrm>
          <a:prstGeom prst="rect">
            <a:avLst/>
          </a:prstGeom>
        </p:spPr>
      </p:pic>
    </p:spTree>
    <p:extLst>
      <p:ext uri="{BB962C8B-B14F-4D97-AF65-F5344CB8AC3E}">
        <p14:creationId xmlns:p14="http://schemas.microsoft.com/office/powerpoint/2010/main" val="16290849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27</a:t>
            </a:fld>
            <a:endParaRPr lang="en-US"/>
          </a:p>
        </p:txBody>
      </p:sp>
      <p:sp>
        <p:nvSpPr>
          <p:cNvPr id="5" name="TextBox 4"/>
          <p:cNvSpPr txBox="1"/>
          <p:nvPr/>
        </p:nvSpPr>
        <p:spPr>
          <a:xfrm>
            <a:off x="609600" y="685800"/>
            <a:ext cx="7924800" cy="2031325"/>
          </a:xfrm>
          <a:prstGeom prst="rect">
            <a:avLst/>
          </a:prstGeom>
          <a:noFill/>
        </p:spPr>
        <p:txBody>
          <a:bodyPr wrap="square" rtlCol="0">
            <a:spAutoFit/>
          </a:bodyPr>
          <a:lstStyle/>
          <a:p>
            <a:r>
              <a:rPr lang="en-US" dirty="0"/>
              <a:t>How to model a</a:t>
            </a:r>
            <a:r>
              <a:rPr lang="en-US" b="1" dirty="0">
                <a:solidFill>
                  <a:srgbClr val="FF0000"/>
                </a:solidFill>
              </a:rPr>
              <a:t> 2oo3D </a:t>
            </a:r>
            <a:r>
              <a:rPr lang="en-US" dirty="0"/>
              <a:t>voting of </a:t>
            </a:r>
            <a:r>
              <a:rPr lang="en-US" b="1" dirty="0">
                <a:solidFill>
                  <a:srgbClr val="FF0000"/>
                </a:solidFill>
              </a:rPr>
              <a:t>non-identical devices </a:t>
            </a:r>
            <a:r>
              <a:rPr lang="en-US" dirty="0"/>
              <a:t>(E.g.,2 DP Pressure and 1 general PT) (Assuming the DP are comparison and The general PT does not have external Diagnostic)?</a:t>
            </a:r>
          </a:p>
          <a:p>
            <a:pPr marL="342900" indent="-342900">
              <a:buAutoNum type="arabicPeriod"/>
            </a:pPr>
            <a:r>
              <a:rPr lang="en-US" dirty="0"/>
              <a:t>Do similar modelling for 2oo3 with non-identical devices </a:t>
            </a:r>
          </a:p>
          <a:p>
            <a:pPr marL="342900" indent="-342900">
              <a:buAutoNum type="arabicPeriod"/>
            </a:pPr>
            <a:r>
              <a:rPr lang="en-US" dirty="0"/>
              <a:t>Specify the parameters for each PT as we did for 2oo3 </a:t>
            </a:r>
            <a:r>
              <a:rPr lang="en-US" dirty="0">
                <a:solidFill>
                  <a:srgbClr val="FF0000"/>
                </a:solidFill>
              </a:rPr>
              <a:t>except changing the Diagnostic level to DC2 for the two DP pressure transmitters and keep the General PT Diagnostic level as NO DC</a:t>
            </a:r>
            <a:r>
              <a:rPr lang="en-US" dirty="0"/>
              <a:t>.</a:t>
            </a:r>
          </a:p>
        </p:txBody>
      </p:sp>
      <p:pic>
        <p:nvPicPr>
          <p:cNvPr id="7" name="Picture 6">
            <a:extLst>
              <a:ext uri="{FF2B5EF4-FFF2-40B4-BE49-F238E27FC236}">
                <a16:creationId xmlns:a16="http://schemas.microsoft.com/office/drawing/2014/main" id="{013A0EA8-EEBC-4626-B525-47AF4ECEF34B}"/>
              </a:ext>
            </a:extLst>
          </p:cNvPr>
          <p:cNvPicPr>
            <a:picLocks noChangeAspect="1"/>
          </p:cNvPicPr>
          <p:nvPr/>
        </p:nvPicPr>
        <p:blipFill>
          <a:blip r:embed="rId3"/>
          <a:stretch>
            <a:fillRect/>
          </a:stretch>
        </p:blipFill>
        <p:spPr>
          <a:xfrm>
            <a:off x="76200" y="2650474"/>
            <a:ext cx="4839748" cy="2201810"/>
          </a:xfrm>
          <a:prstGeom prst="rect">
            <a:avLst/>
          </a:prstGeom>
        </p:spPr>
      </p:pic>
      <p:pic>
        <p:nvPicPr>
          <p:cNvPr id="8" name="Picture 7">
            <a:extLst>
              <a:ext uri="{FF2B5EF4-FFF2-40B4-BE49-F238E27FC236}">
                <a16:creationId xmlns:a16="http://schemas.microsoft.com/office/drawing/2014/main" id="{109E6DFF-7B18-414F-9764-0798E081E483}"/>
              </a:ext>
            </a:extLst>
          </p:cNvPr>
          <p:cNvPicPr>
            <a:picLocks noChangeAspect="1"/>
          </p:cNvPicPr>
          <p:nvPr/>
        </p:nvPicPr>
        <p:blipFill>
          <a:blip r:embed="rId4"/>
          <a:stretch>
            <a:fillRect/>
          </a:stretch>
        </p:blipFill>
        <p:spPr>
          <a:xfrm>
            <a:off x="3660440" y="2683413"/>
            <a:ext cx="4839748" cy="2135931"/>
          </a:xfrm>
          <a:prstGeom prst="rect">
            <a:avLst/>
          </a:prstGeom>
        </p:spPr>
      </p:pic>
      <p:pic>
        <p:nvPicPr>
          <p:cNvPr id="3" name="Picture 2">
            <a:extLst>
              <a:ext uri="{FF2B5EF4-FFF2-40B4-BE49-F238E27FC236}">
                <a16:creationId xmlns:a16="http://schemas.microsoft.com/office/drawing/2014/main" id="{7A047EBA-0A40-4EE1-9BC5-9FCDF8594483}"/>
              </a:ext>
            </a:extLst>
          </p:cNvPr>
          <p:cNvPicPr>
            <a:picLocks noChangeAspect="1"/>
          </p:cNvPicPr>
          <p:nvPr/>
        </p:nvPicPr>
        <p:blipFill>
          <a:blip r:embed="rId5"/>
          <a:stretch>
            <a:fillRect/>
          </a:stretch>
        </p:blipFill>
        <p:spPr>
          <a:xfrm>
            <a:off x="2209800" y="4114800"/>
            <a:ext cx="4509787" cy="3014395"/>
          </a:xfrm>
          <a:prstGeom prst="rect">
            <a:avLst/>
          </a:prstGeom>
        </p:spPr>
      </p:pic>
      <p:sp>
        <p:nvSpPr>
          <p:cNvPr id="13" name="Rectangle 12"/>
          <p:cNvSpPr/>
          <p:nvPr/>
        </p:nvSpPr>
        <p:spPr>
          <a:xfrm>
            <a:off x="4574840" y="3682378"/>
            <a:ext cx="1333499" cy="2005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90600" y="3651093"/>
            <a:ext cx="1333499" cy="2005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95600" y="5029200"/>
            <a:ext cx="1333499" cy="2005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1522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28</a:t>
            </a:fld>
            <a:endParaRPr lang="en-US"/>
          </a:p>
        </p:txBody>
      </p:sp>
      <p:sp>
        <p:nvSpPr>
          <p:cNvPr id="6" name="TextBox 5"/>
          <p:cNvSpPr txBox="1"/>
          <p:nvPr/>
        </p:nvSpPr>
        <p:spPr>
          <a:xfrm>
            <a:off x="609600" y="1066800"/>
            <a:ext cx="7924800" cy="646331"/>
          </a:xfrm>
          <a:prstGeom prst="rect">
            <a:avLst/>
          </a:prstGeom>
          <a:noFill/>
        </p:spPr>
        <p:txBody>
          <a:bodyPr wrap="square" rtlCol="0">
            <a:spAutoFit/>
          </a:bodyPr>
          <a:lstStyle/>
          <a:p>
            <a:r>
              <a:rPr lang="en-US" dirty="0"/>
              <a:t>3. Specify the CCF and Click “calculate and Save”, the PFD and STR of the 2oo3D input </a:t>
            </a:r>
            <a:r>
              <a:rPr lang="en-US" b="1" dirty="0">
                <a:solidFill>
                  <a:srgbClr val="FF0000"/>
                </a:solidFill>
              </a:rPr>
              <a:t>non-identical devices</a:t>
            </a:r>
            <a:r>
              <a:rPr lang="en-US" dirty="0"/>
              <a:t> will be calculated</a:t>
            </a:r>
          </a:p>
        </p:txBody>
      </p:sp>
      <p:pic>
        <p:nvPicPr>
          <p:cNvPr id="3" name="Picture 2"/>
          <p:cNvPicPr>
            <a:picLocks noChangeAspect="1"/>
          </p:cNvPicPr>
          <p:nvPr/>
        </p:nvPicPr>
        <p:blipFill>
          <a:blip r:embed="rId3"/>
          <a:stretch>
            <a:fillRect/>
          </a:stretch>
        </p:blipFill>
        <p:spPr>
          <a:xfrm>
            <a:off x="1981200" y="2209800"/>
            <a:ext cx="5219700" cy="3143250"/>
          </a:xfrm>
          <a:prstGeom prst="rect">
            <a:avLst/>
          </a:prstGeom>
        </p:spPr>
      </p:pic>
    </p:spTree>
    <p:extLst>
      <p:ext uri="{BB962C8B-B14F-4D97-AF65-F5344CB8AC3E}">
        <p14:creationId xmlns:p14="http://schemas.microsoft.com/office/powerpoint/2010/main" val="13528396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29</a:t>
            </a:fld>
            <a:endParaRPr lang="en-US"/>
          </a:p>
        </p:txBody>
      </p:sp>
      <p:sp>
        <p:nvSpPr>
          <p:cNvPr id="5" name="TextBox 4"/>
          <p:cNvSpPr txBox="1"/>
          <p:nvPr/>
        </p:nvSpPr>
        <p:spPr>
          <a:xfrm>
            <a:off x="457200" y="1143000"/>
            <a:ext cx="7924800" cy="3970318"/>
          </a:xfrm>
          <a:prstGeom prst="rect">
            <a:avLst/>
          </a:prstGeom>
          <a:noFill/>
        </p:spPr>
        <p:txBody>
          <a:bodyPr wrap="square" rtlCol="0">
            <a:spAutoFit/>
          </a:bodyPr>
          <a:lstStyle/>
          <a:p>
            <a:r>
              <a:rPr lang="en-US" dirty="0"/>
              <a:t>Similar modeling is applicable for  all other input configurations without diagnostic.</a:t>
            </a:r>
          </a:p>
          <a:p>
            <a:endParaRPr lang="en-US" dirty="0"/>
          </a:p>
          <a:p>
            <a:r>
              <a:rPr lang="en-US" dirty="0"/>
              <a:t>For all other input configurations with diagnostic, the general rule for the selection of Diagnostic level is as below,</a:t>
            </a:r>
          </a:p>
          <a:p>
            <a:endParaRPr lang="en-US" dirty="0"/>
          </a:p>
          <a:p>
            <a:r>
              <a:rPr lang="en-US" dirty="0"/>
              <a:t>1oo1D</a:t>
            </a:r>
            <a:r>
              <a:rPr lang="en-US" dirty="0">
                <a:sym typeface="Wingdings" panose="05000000000000000000" pitchFamily="2" charset="2"/>
              </a:rPr>
              <a:t> DC1 (</a:t>
            </a:r>
            <a:r>
              <a:rPr lang="en-US" dirty="0"/>
              <a:t>Diagnostic Coverage Simplex</a:t>
            </a:r>
            <a:r>
              <a:rPr lang="en-US" dirty="0">
                <a:sym typeface="Wingdings" panose="05000000000000000000" pitchFamily="2" charset="2"/>
              </a:rPr>
              <a:t>)</a:t>
            </a:r>
          </a:p>
          <a:p>
            <a:r>
              <a:rPr lang="en-US" dirty="0">
                <a:sym typeface="Wingdings" panose="05000000000000000000" pitchFamily="2" charset="2"/>
              </a:rPr>
              <a:t>1oo2D and 2oo2D DC2 (</a:t>
            </a:r>
            <a:r>
              <a:rPr lang="en-US" dirty="0"/>
              <a:t>Diagnostic Coverage Dual</a:t>
            </a:r>
            <a:r>
              <a:rPr lang="en-US" dirty="0">
                <a:sym typeface="Wingdings" panose="05000000000000000000" pitchFamily="2" charset="2"/>
              </a:rPr>
              <a:t>)</a:t>
            </a:r>
          </a:p>
          <a:p>
            <a:r>
              <a:rPr lang="en-US" dirty="0">
                <a:sym typeface="Wingdings" panose="05000000000000000000" pitchFamily="2" charset="2"/>
              </a:rPr>
              <a:t>1oo3, 2oo3 and 3oo3D DC3(</a:t>
            </a:r>
            <a:r>
              <a:rPr lang="en-US" dirty="0"/>
              <a:t>Diagnostic Coverage Triplicated</a:t>
            </a:r>
            <a:r>
              <a:rPr lang="en-US" dirty="0">
                <a:sym typeface="Wingdings" panose="05000000000000000000" pitchFamily="2" charset="2"/>
              </a:rPr>
              <a:t>)</a:t>
            </a:r>
          </a:p>
          <a:p>
            <a:r>
              <a:rPr lang="en-US" dirty="0">
                <a:sym typeface="Wingdings" panose="05000000000000000000" pitchFamily="2" charset="2"/>
              </a:rPr>
              <a:t>HPATDDC2 (</a:t>
            </a:r>
            <a:r>
              <a:rPr lang="en-US" dirty="0"/>
              <a:t>Diagnostic Coverage Simplex</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Exception may exist for case when diverse device are used in the same voting.</a:t>
            </a:r>
            <a:endParaRPr lang="en-US" dirty="0"/>
          </a:p>
          <a:p>
            <a:r>
              <a:rPr lang="en-US" dirty="0"/>
              <a:t> </a:t>
            </a:r>
          </a:p>
        </p:txBody>
      </p:sp>
    </p:spTree>
    <p:extLst>
      <p:ext uri="{BB962C8B-B14F-4D97-AF65-F5344CB8AC3E}">
        <p14:creationId xmlns:p14="http://schemas.microsoft.com/office/powerpoint/2010/main" val="15766998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3</a:t>
            </a:fld>
            <a:endParaRPr lang="en-US"/>
          </a:p>
        </p:txBody>
      </p:sp>
      <p:pic>
        <p:nvPicPr>
          <p:cNvPr id="3" name="Picture 2"/>
          <p:cNvPicPr>
            <a:picLocks noChangeAspect="1"/>
          </p:cNvPicPr>
          <p:nvPr/>
        </p:nvPicPr>
        <p:blipFill>
          <a:blip r:embed="rId3"/>
          <a:stretch>
            <a:fillRect/>
          </a:stretch>
        </p:blipFill>
        <p:spPr>
          <a:xfrm>
            <a:off x="-21454" y="1953827"/>
            <a:ext cx="9144000" cy="3503839"/>
          </a:xfrm>
          <a:prstGeom prst="rect">
            <a:avLst/>
          </a:prstGeom>
        </p:spPr>
      </p:pic>
      <p:sp>
        <p:nvSpPr>
          <p:cNvPr id="5" name="Rectangle 4"/>
          <p:cNvSpPr/>
          <p:nvPr/>
        </p:nvSpPr>
        <p:spPr>
          <a:xfrm>
            <a:off x="2362200" y="2362200"/>
            <a:ext cx="4800600" cy="381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onnector: Elbow 8"/>
          <p:cNvCxnSpPr>
            <a:stCxn id="5" idx="1"/>
          </p:cNvCxnSpPr>
          <p:nvPr/>
        </p:nvCxnSpPr>
        <p:spPr>
          <a:xfrm rot="10800000">
            <a:off x="1828800" y="1636450"/>
            <a:ext cx="533400" cy="916250"/>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90600" y="838199"/>
            <a:ext cx="1905000" cy="925127"/>
          </a:xfrm>
          <a:prstGeom prst="rect">
            <a:avLst/>
          </a:prstGeom>
          <a:noFill/>
        </p:spPr>
        <p:txBody>
          <a:bodyPr wrap="square" rtlCol="0">
            <a:spAutoFit/>
          </a:bodyPr>
          <a:lstStyle/>
          <a:p>
            <a:r>
              <a:rPr lang="en-US" dirty="0"/>
              <a:t>Basic project operation functions</a:t>
            </a:r>
          </a:p>
        </p:txBody>
      </p:sp>
      <p:sp>
        <p:nvSpPr>
          <p:cNvPr id="14" name="Rectangle 13"/>
          <p:cNvSpPr/>
          <p:nvPr/>
        </p:nvSpPr>
        <p:spPr>
          <a:xfrm>
            <a:off x="3342072" y="2743200"/>
            <a:ext cx="5725727"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Connector: Elbow 14"/>
          <p:cNvCxnSpPr>
            <a:stCxn id="14" idx="2"/>
          </p:cNvCxnSpPr>
          <p:nvPr/>
        </p:nvCxnSpPr>
        <p:spPr>
          <a:xfrm rot="16200000" flipH="1">
            <a:off x="6240694" y="3012242"/>
            <a:ext cx="657748" cy="729264"/>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34200" y="3374809"/>
            <a:ext cx="1905000" cy="923330"/>
          </a:xfrm>
          <a:prstGeom prst="rect">
            <a:avLst/>
          </a:prstGeom>
          <a:noFill/>
        </p:spPr>
        <p:txBody>
          <a:bodyPr wrap="square" rtlCol="0">
            <a:spAutoFit/>
          </a:bodyPr>
          <a:lstStyle/>
          <a:p>
            <a:r>
              <a:rPr lang="en-US" dirty="0"/>
              <a:t>Report Generation functions</a:t>
            </a:r>
          </a:p>
        </p:txBody>
      </p:sp>
      <p:sp>
        <p:nvSpPr>
          <p:cNvPr id="21" name="Rectangle 20"/>
          <p:cNvSpPr/>
          <p:nvPr/>
        </p:nvSpPr>
        <p:spPr>
          <a:xfrm>
            <a:off x="7195536" y="2362200"/>
            <a:ext cx="848928" cy="3429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8153400" y="2343700"/>
            <a:ext cx="969146" cy="3614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Connector: Elbow 22"/>
          <p:cNvCxnSpPr/>
          <p:nvPr/>
        </p:nvCxnSpPr>
        <p:spPr>
          <a:xfrm rot="16200000" flipV="1">
            <a:off x="6646759" y="1724635"/>
            <a:ext cx="769823" cy="499739"/>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239000" y="1125011"/>
            <a:ext cx="1905000" cy="646331"/>
          </a:xfrm>
          <a:prstGeom prst="rect">
            <a:avLst/>
          </a:prstGeom>
          <a:noFill/>
        </p:spPr>
        <p:txBody>
          <a:bodyPr wrap="square" rtlCol="0">
            <a:spAutoFit/>
          </a:bodyPr>
          <a:lstStyle/>
          <a:p>
            <a:r>
              <a:rPr lang="en-US" dirty="0"/>
              <a:t>Revision editing </a:t>
            </a:r>
          </a:p>
          <a:p>
            <a:r>
              <a:rPr lang="en-US" dirty="0"/>
              <a:t>function</a:t>
            </a:r>
          </a:p>
        </p:txBody>
      </p:sp>
      <p:sp>
        <p:nvSpPr>
          <p:cNvPr id="27" name="TextBox 26"/>
          <p:cNvSpPr txBox="1"/>
          <p:nvPr/>
        </p:nvSpPr>
        <p:spPr>
          <a:xfrm>
            <a:off x="5312730" y="1217370"/>
            <a:ext cx="1905000" cy="369332"/>
          </a:xfrm>
          <a:prstGeom prst="rect">
            <a:avLst/>
          </a:prstGeom>
          <a:noFill/>
        </p:spPr>
        <p:txBody>
          <a:bodyPr wrap="square" rtlCol="0">
            <a:spAutoFit/>
          </a:bodyPr>
          <a:lstStyle/>
          <a:p>
            <a:r>
              <a:rPr lang="en-US" dirty="0"/>
              <a:t>Exit the software</a:t>
            </a:r>
          </a:p>
        </p:txBody>
      </p:sp>
      <p:cxnSp>
        <p:nvCxnSpPr>
          <p:cNvPr id="33" name="Connector: Elbow 32"/>
          <p:cNvCxnSpPr/>
          <p:nvPr/>
        </p:nvCxnSpPr>
        <p:spPr>
          <a:xfrm rot="5400000" flipH="1" flipV="1">
            <a:off x="8298373" y="1917422"/>
            <a:ext cx="754475" cy="22379"/>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454" y="3151573"/>
            <a:ext cx="9144000" cy="2606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onnector: Elbow 35"/>
          <p:cNvCxnSpPr/>
          <p:nvPr/>
        </p:nvCxnSpPr>
        <p:spPr>
          <a:xfrm rot="5400000">
            <a:off x="1527081" y="3432081"/>
            <a:ext cx="1022538" cy="952501"/>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09601" y="4473638"/>
            <a:ext cx="1905000" cy="923330"/>
          </a:xfrm>
          <a:prstGeom prst="rect">
            <a:avLst/>
          </a:prstGeom>
          <a:noFill/>
        </p:spPr>
        <p:txBody>
          <a:bodyPr wrap="square" rtlCol="0">
            <a:spAutoFit/>
          </a:bodyPr>
          <a:lstStyle/>
          <a:p>
            <a:r>
              <a:rPr lang="en-US" dirty="0"/>
              <a:t>Used to filter project, Usually not used!!</a:t>
            </a:r>
          </a:p>
        </p:txBody>
      </p:sp>
      <p:sp>
        <p:nvSpPr>
          <p:cNvPr id="39" name="TextBox 38"/>
          <p:cNvSpPr txBox="1"/>
          <p:nvPr/>
        </p:nvSpPr>
        <p:spPr>
          <a:xfrm>
            <a:off x="3331438" y="4663953"/>
            <a:ext cx="4974270" cy="923330"/>
          </a:xfrm>
          <a:prstGeom prst="rect">
            <a:avLst/>
          </a:prstGeom>
          <a:noFill/>
        </p:spPr>
        <p:txBody>
          <a:bodyPr wrap="square" rtlCol="0">
            <a:spAutoFit/>
          </a:bodyPr>
          <a:lstStyle/>
          <a:p>
            <a:r>
              <a:rPr lang="en-US" dirty="0">
                <a:solidFill>
                  <a:srgbClr val="FF0000"/>
                </a:solidFill>
              </a:rPr>
              <a:t>To perform the functions, a project needs to be selected, otherwise, all operation will be performed on the first project.</a:t>
            </a:r>
          </a:p>
        </p:txBody>
      </p:sp>
    </p:spTree>
    <p:extLst>
      <p:ext uri="{BB962C8B-B14F-4D97-AF65-F5344CB8AC3E}">
        <p14:creationId xmlns:p14="http://schemas.microsoft.com/office/powerpoint/2010/main" val="35878643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30</a:t>
            </a:fld>
            <a:endParaRPr lang="en-US"/>
          </a:p>
        </p:txBody>
      </p:sp>
      <p:sp>
        <p:nvSpPr>
          <p:cNvPr id="5" name="TextBox 4"/>
          <p:cNvSpPr txBox="1"/>
          <p:nvPr/>
        </p:nvSpPr>
        <p:spPr>
          <a:xfrm>
            <a:off x="457200" y="1143000"/>
            <a:ext cx="7924800" cy="1754326"/>
          </a:xfrm>
          <a:prstGeom prst="rect">
            <a:avLst/>
          </a:prstGeom>
          <a:noFill/>
        </p:spPr>
        <p:txBody>
          <a:bodyPr wrap="square" rtlCol="0">
            <a:spAutoFit/>
          </a:bodyPr>
          <a:lstStyle/>
          <a:p>
            <a:r>
              <a:rPr lang="en-US" dirty="0"/>
              <a:t>The support system and final actions are modelled in a similar way as the input.</a:t>
            </a:r>
          </a:p>
          <a:p>
            <a:pPr marL="342900" indent="-342900">
              <a:buFont typeface="+mj-lt"/>
              <a:buAutoNum type="arabicPeriod"/>
            </a:pPr>
            <a:r>
              <a:rPr lang="en-US" dirty="0"/>
              <a:t>Select the action configuration</a:t>
            </a:r>
          </a:p>
          <a:p>
            <a:pPr marL="342900" indent="-342900">
              <a:buFont typeface="+mj-lt"/>
              <a:buAutoNum type="arabicPeriod"/>
            </a:pPr>
            <a:r>
              <a:rPr lang="en-US" dirty="0"/>
              <a:t>Select the action device (Identical logic as SIL solver V 7.0)</a:t>
            </a:r>
          </a:p>
          <a:p>
            <a:pPr marL="342900" indent="-342900">
              <a:buFont typeface="+mj-lt"/>
              <a:buAutoNum type="arabicPeriod"/>
            </a:pPr>
            <a:r>
              <a:rPr lang="en-US" dirty="0"/>
              <a:t>Specify relevant parameters</a:t>
            </a:r>
          </a:p>
          <a:p>
            <a:pPr marL="342900" indent="-342900">
              <a:buFont typeface="+mj-lt"/>
              <a:buAutoNum type="arabicPeriod"/>
            </a:pPr>
            <a:endParaRPr lang="en-US" dirty="0"/>
          </a:p>
        </p:txBody>
      </p:sp>
      <p:pic>
        <p:nvPicPr>
          <p:cNvPr id="2" name="Picture 1"/>
          <p:cNvPicPr>
            <a:picLocks noChangeAspect="1"/>
          </p:cNvPicPr>
          <p:nvPr/>
        </p:nvPicPr>
        <p:blipFill>
          <a:blip r:embed="rId3"/>
          <a:stretch>
            <a:fillRect/>
          </a:stretch>
        </p:blipFill>
        <p:spPr>
          <a:xfrm>
            <a:off x="1295400" y="2819400"/>
            <a:ext cx="5486400" cy="3592864"/>
          </a:xfrm>
          <a:prstGeom prst="rect">
            <a:avLst/>
          </a:prstGeom>
        </p:spPr>
      </p:pic>
    </p:spTree>
    <p:extLst>
      <p:ext uri="{BB962C8B-B14F-4D97-AF65-F5344CB8AC3E}">
        <p14:creationId xmlns:p14="http://schemas.microsoft.com/office/powerpoint/2010/main" val="32025430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Revision Info</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31</a:t>
            </a:fld>
            <a:endParaRPr lang="en-US"/>
          </a:p>
        </p:txBody>
      </p:sp>
      <p:sp>
        <p:nvSpPr>
          <p:cNvPr id="5" name="TextBox 4"/>
          <p:cNvSpPr txBox="1"/>
          <p:nvPr/>
        </p:nvSpPr>
        <p:spPr>
          <a:xfrm>
            <a:off x="457200" y="1295400"/>
            <a:ext cx="7924800" cy="923330"/>
          </a:xfrm>
          <a:prstGeom prst="rect">
            <a:avLst/>
          </a:prstGeom>
          <a:noFill/>
        </p:spPr>
        <p:txBody>
          <a:bodyPr wrap="square" rtlCol="0">
            <a:spAutoFit/>
          </a:bodyPr>
          <a:lstStyle/>
          <a:p>
            <a:r>
              <a:rPr lang="en-US" dirty="0"/>
              <a:t>To create/edit project revision information, select the project and click “Project Revision level” to get to the editing page, where you can create/edit and delete the project revision information</a:t>
            </a:r>
          </a:p>
        </p:txBody>
      </p:sp>
      <p:pic>
        <p:nvPicPr>
          <p:cNvPr id="3" name="Picture 2"/>
          <p:cNvPicPr>
            <a:picLocks noChangeAspect="1"/>
          </p:cNvPicPr>
          <p:nvPr/>
        </p:nvPicPr>
        <p:blipFill>
          <a:blip r:embed="rId2"/>
          <a:stretch>
            <a:fillRect/>
          </a:stretch>
        </p:blipFill>
        <p:spPr>
          <a:xfrm>
            <a:off x="19975" y="2438400"/>
            <a:ext cx="9144000" cy="1588817"/>
          </a:xfrm>
          <a:prstGeom prst="rect">
            <a:avLst/>
          </a:prstGeom>
        </p:spPr>
      </p:pic>
      <p:pic>
        <p:nvPicPr>
          <p:cNvPr id="6" name="Picture 5"/>
          <p:cNvPicPr>
            <a:picLocks noChangeAspect="1"/>
          </p:cNvPicPr>
          <p:nvPr/>
        </p:nvPicPr>
        <p:blipFill>
          <a:blip r:embed="rId3"/>
          <a:stretch>
            <a:fillRect/>
          </a:stretch>
        </p:blipFill>
        <p:spPr>
          <a:xfrm>
            <a:off x="68802" y="4397103"/>
            <a:ext cx="9144000" cy="1193734"/>
          </a:xfrm>
          <a:prstGeom prst="rect">
            <a:avLst/>
          </a:prstGeom>
        </p:spPr>
      </p:pic>
    </p:spTree>
    <p:extLst>
      <p:ext uri="{BB962C8B-B14F-4D97-AF65-F5344CB8AC3E}">
        <p14:creationId xmlns:p14="http://schemas.microsoft.com/office/powerpoint/2010/main" val="320992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Revision Info</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32</a:t>
            </a:fld>
            <a:endParaRPr lang="en-US"/>
          </a:p>
        </p:txBody>
      </p:sp>
      <p:sp>
        <p:nvSpPr>
          <p:cNvPr id="5" name="TextBox 4"/>
          <p:cNvSpPr txBox="1"/>
          <p:nvPr/>
        </p:nvSpPr>
        <p:spPr>
          <a:xfrm>
            <a:off x="457200" y="1295400"/>
            <a:ext cx="7924800" cy="923330"/>
          </a:xfrm>
          <a:prstGeom prst="rect">
            <a:avLst/>
          </a:prstGeom>
          <a:noFill/>
        </p:spPr>
        <p:txBody>
          <a:bodyPr wrap="square" rtlCol="0">
            <a:spAutoFit/>
          </a:bodyPr>
          <a:lstStyle/>
          <a:p>
            <a:r>
              <a:rPr lang="en-US" dirty="0"/>
              <a:t>To create/edit function revision information, select the function and click “function Revision level” to get to the editing page, where you can create/edit and delete the function revision information</a:t>
            </a:r>
          </a:p>
        </p:txBody>
      </p:sp>
      <p:pic>
        <p:nvPicPr>
          <p:cNvPr id="7" name="Picture 6"/>
          <p:cNvPicPr>
            <a:picLocks noChangeAspect="1"/>
          </p:cNvPicPr>
          <p:nvPr/>
        </p:nvPicPr>
        <p:blipFill>
          <a:blip r:embed="rId2"/>
          <a:stretch>
            <a:fillRect/>
          </a:stretch>
        </p:blipFill>
        <p:spPr>
          <a:xfrm>
            <a:off x="0" y="2730368"/>
            <a:ext cx="9144000" cy="1397264"/>
          </a:xfrm>
          <a:prstGeom prst="rect">
            <a:avLst/>
          </a:prstGeom>
        </p:spPr>
      </p:pic>
      <p:pic>
        <p:nvPicPr>
          <p:cNvPr id="8" name="Picture 7"/>
          <p:cNvPicPr>
            <a:picLocks noChangeAspect="1"/>
          </p:cNvPicPr>
          <p:nvPr/>
        </p:nvPicPr>
        <p:blipFill>
          <a:blip r:embed="rId3"/>
          <a:stretch>
            <a:fillRect/>
          </a:stretch>
        </p:blipFill>
        <p:spPr>
          <a:xfrm>
            <a:off x="-17755" y="4419335"/>
            <a:ext cx="9144000" cy="1254498"/>
          </a:xfrm>
          <a:prstGeom prst="rect">
            <a:avLst/>
          </a:prstGeom>
        </p:spPr>
      </p:pic>
    </p:spTree>
    <p:extLst>
      <p:ext uri="{BB962C8B-B14F-4D97-AF65-F5344CB8AC3E}">
        <p14:creationId xmlns:p14="http://schemas.microsoft.com/office/powerpoint/2010/main" val="294458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Report generation</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33</a:t>
            </a:fld>
            <a:endParaRPr lang="en-US"/>
          </a:p>
        </p:txBody>
      </p:sp>
      <p:sp>
        <p:nvSpPr>
          <p:cNvPr id="5" name="TextBox 4"/>
          <p:cNvSpPr txBox="1"/>
          <p:nvPr/>
        </p:nvSpPr>
        <p:spPr>
          <a:xfrm>
            <a:off x="457200" y="1371600"/>
            <a:ext cx="7924800" cy="1200329"/>
          </a:xfrm>
          <a:prstGeom prst="rect">
            <a:avLst/>
          </a:prstGeom>
          <a:noFill/>
        </p:spPr>
        <p:txBody>
          <a:bodyPr wrap="square" rtlCol="0">
            <a:spAutoFit/>
          </a:bodyPr>
          <a:lstStyle/>
          <a:p>
            <a:r>
              <a:rPr lang="en-US" dirty="0"/>
              <a:t>Print the reports for the whole project by selecting project and click relevant report tab.</a:t>
            </a:r>
          </a:p>
          <a:p>
            <a:r>
              <a:rPr lang="en-US" dirty="0"/>
              <a:t>When the project reports are printed, the report will include project revision information</a:t>
            </a:r>
          </a:p>
        </p:txBody>
      </p:sp>
      <p:pic>
        <p:nvPicPr>
          <p:cNvPr id="7" name="Picture 6"/>
          <p:cNvPicPr>
            <a:picLocks noChangeAspect="1"/>
          </p:cNvPicPr>
          <p:nvPr/>
        </p:nvPicPr>
        <p:blipFill>
          <a:blip r:embed="rId2"/>
          <a:stretch>
            <a:fillRect/>
          </a:stretch>
        </p:blipFill>
        <p:spPr>
          <a:xfrm>
            <a:off x="190500" y="2971800"/>
            <a:ext cx="8763000" cy="2154238"/>
          </a:xfrm>
          <a:prstGeom prst="rect">
            <a:avLst/>
          </a:prstGeom>
        </p:spPr>
      </p:pic>
    </p:spTree>
    <p:extLst>
      <p:ext uri="{BB962C8B-B14F-4D97-AF65-F5344CB8AC3E}">
        <p14:creationId xmlns:p14="http://schemas.microsoft.com/office/powerpoint/2010/main" val="407449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Report generation</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34</a:t>
            </a:fld>
            <a:endParaRPr lang="en-US"/>
          </a:p>
        </p:txBody>
      </p:sp>
      <p:sp>
        <p:nvSpPr>
          <p:cNvPr id="5" name="TextBox 4"/>
          <p:cNvSpPr txBox="1"/>
          <p:nvPr/>
        </p:nvSpPr>
        <p:spPr>
          <a:xfrm>
            <a:off x="457200" y="1400986"/>
            <a:ext cx="7924800" cy="1477328"/>
          </a:xfrm>
          <a:prstGeom prst="rect">
            <a:avLst/>
          </a:prstGeom>
          <a:noFill/>
        </p:spPr>
        <p:txBody>
          <a:bodyPr wrap="square" rtlCol="0">
            <a:spAutoFit/>
          </a:bodyPr>
          <a:lstStyle/>
          <a:p>
            <a:r>
              <a:rPr lang="en-US" dirty="0"/>
              <a:t>Print the reports for a function by going to the function list, select a function and click relevant report tab. </a:t>
            </a:r>
          </a:p>
          <a:p>
            <a:r>
              <a:rPr lang="en-US" dirty="0"/>
              <a:t>When the function level reports are printed, the report will include function revision information</a:t>
            </a:r>
          </a:p>
          <a:p>
            <a:endParaRPr lang="en-US" dirty="0"/>
          </a:p>
        </p:txBody>
      </p:sp>
      <p:pic>
        <p:nvPicPr>
          <p:cNvPr id="6" name="Picture 5"/>
          <p:cNvPicPr>
            <a:picLocks noChangeAspect="1"/>
          </p:cNvPicPr>
          <p:nvPr/>
        </p:nvPicPr>
        <p:blipFill>
          <a:blip r:embed="rId2"/>
          <a:stretch>
            <a:fillRect/>
          </a:stretch>
        </p:blipFill>
        <p:spPr>
          <a:xfrm>
            <a:off x="20715" y="3048000"/>
            <a:ext cx="9144000" cy="2400000"/>
          </a:xfrm>
          <a:prstGeom prst="rect">
            <a:avLst/>
          </a:prstGeom>
        </p:spPr>
      </p:pic>
    </p:spTree>
    <p:extLst>
      <p:ext uri="{BB962C8B-B14F-4D97-AF65-F5344CB8AC3E}">
        <p14:creationId xmlns:p14="http://schemas.microsoft.com/office/powerpoint/2010/main" val="2471381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and export</a:t>
            </a:r>
          </a:p>
        </p:txBody>
      </p:sp>
      <p:sp>
        <p:nvSpPr>
          <p:cNvPr id="3" name="Content Placeholder 2"/>
          <p:cNvSpPr>
            <a:spLocks noGrp="1"/>
          </p:cNvSpPr>
          <p:nvPr>
            <p:ph idx="1"/>
          </p:nvPr>
        </p:nvSpPr>
        <p:spPr>
          <a:xfrm>
            <a:off x="609600" y="1487905"/>
            <a:ext cx="8229600" cy="1102895"/>
          </a:xfrm>
        </p:spPr>
        <p:txBody>
          <a:bodyPr/>
          <a:lstStyle/>
          <a:p>
            <a:r>
              <a:rPr lang="en-US" dirty="0"/>
              <a:t>The way to share a project/function between users</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35</a:t>
            </a:fld>
            <a:endParaRPr lang="en-US"/>
          </a:p>
        </p:txBody>
      </p:sp>
      <p:pic>
        <p:nvPicPr>
          <p:cNvPr id="6" name="Picture 5" descr="Your User Name in Blackboard is you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3048001"/>
            <a:ext cx="2057400" cy="1418896"/>
          </a:xfrm>
          <a:prstGeom prst="rect">
            <a:avLst/>
          </a:prstGeom>
        </p:spPr>
      </p:pic>
      <p:pic>
        <p:nvPicPr>
          <p:cNvPr id="7" name="Picture 6" descr="Your User Name in Blackboard is you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746" y="2971800"/>
            <a:ext cx="2057400" cy="1418896"/>
          </a:xfrm>
          <a:prstGeom prst="rect">
            <a:avLst/>
          </a:prstGeom>
        </p:spPr>
      </p:pic>
      <p:sp>
        <p:nvSpPr>
          <p:cNvPr id="8" name="Arrow: Right 7"/>
          <p:cNvSpPr/>
          <p:nvPr/>
        </p:nvSpPr>
        <p:spPr>
          <a:xfrm>
            <a:off x="2362200" y="3344184"/>
            <a:ext cx="914399" cy="389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14400" y="4543677"/>
            <a:ext cx="895166" cy="380421"/>
          </a:xfrm>
          <a:prstGeom prst="rect">
            <a:avLst/>
          </a:prstGeom>
          <a:noFill/>
        </p:spPr>
        <p:txBody>
          <a:bodyPr wrap="square" rtlCol="0">
            <a:spAutoFit/>
          </a:bodyPr>
          <a:lstStyle/>
          <a:p>
            <a:r>
              <a:rPr lang="en-US" dirty="0"/>
              <a:t>User 1</a:t>
            </a:r>
          </a:p>
        </p:txBody>
      </p:sp>
      <p:sp>
        <p:nvSpPr>
          <p:cNvPr id="10" name="TextBox 9"/>
          <p:cNvSpPr txBox="1"/>
          <p:nvPr/>
        </p:nvSpPr>
        <p:spPr>
          <a:xfrm>
            <a:off x="7112863" y="4382188"/>
            <a:ext cx="895166" cy="380421"/>
          </a:xfrm>
          <a:prstGeom prst="rect">
            <a:avLst/>
          </a:prstGeom>
          <a:noFill/>
        </p:spPr>
        <p:txBody>
          <a:bodyPr wrap="square" rtlCol="0">
            <a:spAutoFit/>
          </a:bodyPr>
          <a:lstStyle/>
          <a:p>
            <a:r>
              <a:rPr lang="en-US" dirty="0"/>
              <a:t>User 2</a:t>
            </a:r>
          </a:p>
        </p:txBody>
      </p:sp>
      <p:sp>
        <p:nvSpPr>
          <p:cNvPr id="11" name="Arrow: Right 10"/>
          <p:cNvSpPr/>
          <p:nvPr/>
        </p:nvSpPr>
        <p:spPr>
          <a:xfrm>
            <a:off x="5334000" y="3344184"/>
            <a:ext cx="914399" cy="389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file file history file usage on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238" y="2968065"/>
            <a:ext cx="1414123" cy="1414123"/>
          </a:xfrm>
          <a:prstGeom prst="rect">
            <a:avLst/>
          </a:prstGeom>
        </p:spPr>
      </p:pic>
      <p:sp>
        <p:nvSpPr>
          <p:cNvPr id="13" name="TextBox 12"/>
          <p:cNvSpPr txBox="1"/>
          <p:nvPr/>
        </p:nvSpPr>
        <p:spPr>
          <a:xfrm>
            <a:off x="3701156" y="4436287"/>
            <a:ext cx="1491634" cy="646331"/>
          </a:xfrm>
          <a:prstGeom prst="rect">
            <a:avLst/>
          </a:prstGeom>
          <a:noFill/>
        </p:spPr>
        <p:txBody>
          <a:bodyPr wrap="square" rtlCol="0">
            <a:spAutoFit/>
          </a:bodyPr>
          <a:lstStyle/>
          <a:p>
            <a:r>
              <a:rPr lang="en-US" dirty="0"/>
              <a:t>Project/function zip file</a:t>
            </a:r>
          </a:p>
        </p:txBody>
      </p:sp>
    </p:spTree>
    <p:extLst>
      <p:ext uri="{BB962C8B-B14F-4D97-AF65-F5344CB8AC3E}">
        <p14:creationId xmlns:p14="http://schemas.microsoft.com/office/powerpoint/2010/main" val="2845997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export</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36</a:t>
            </a:fld>
            <a:endParaRPr lang="en-US"/>
          </a:p>
        </p:txBody>
      </p:sp>
      <p:sp>
        <p:nvSpPr>
          <p:cNvPr id="5" name="TextBox 4"/>
          <p:cNvSpPr txBox="1"/>
          <p:nvPr/>
        </p:nvSpPr>
        <p:spPr>
          <a:xfrm>
            <a:off x="457200" y="1400986"/>
            <a:ext cx="7924800" cy="1754326"/>
          </a:xfrm>
          <a:prstGeom prst="rect">
            <a:avLst/>
          </a:prstGeom>
          <a:noFill/>
        </p:spPr>
        <p:txBody>
          <a:bodyPr wrap="square" rtlCol="0">
            <a:spAutoFit/>
          </a:bodyPr>
          <a:lstStyle/>
          <a:p>
            <a:r>
              <a:rPr lang="en-US" dirty="0"/>
              <a:t>To export a project:</a:t>
            </a:r>
          </a:p>
          <a:p>
            <a:pPr marL="342900" indent="-342900">
              <a:buAutoNum type="arabicPeriod"/>
            </a:pPr>
            <a:r>
              <a:rPr lang="en-US" dirty="0"/>
              <a:t>Go to the project page</a:t>
            </a:r>
          </a:p>
          <a:p>
            <a:pPr marL="342900" indent="-342900">
              <a:buAutoNum type="arabicPeriod"/>
            </a:pPr>
            <a:r>
              <a:rPr lang="en-US" dirty="0"/>
              <a:t>Select the project</a:t>
            </a:r>
          </a:p>
          <a:p>
            <a:pPr marL="342900" indent="-342900">
              <a:buAutoNum type="arabicPeriod"/>
            </a:pPr>
            <a:r>
              <a:rPr lang="en-US" dirty="0"/>
              <a:t>Click export</a:t>
            </a:r>
          </a:p>
          <a:p>
            <a:pPr marL="342900" indent="-342900">
              <a:buAutoNum type="arabicPeriod"/>
            </a:pPr>
            <a:r>
              <a:rPr lang="en-US" dirty="0"/>
              <a:t>A zip file of the project will be created in the download folder</a:t>
            </a:r>
          </a:p>
          <a:p>
            <a:endParaRPr lang="en-US" dirty="0"/>
          </a:p>
        </p:txBody>
      </p:sp>
      <p:pic>
        <p:nvPicPr>
          <p:cNvPr id="8" name="Picture 7"/>
          <p:cNvPicPr>
            <a:picLocks noChangeAspect="1"/>
          </p:cNvPicPr>
          <p:nvPr/>
        </p:nvPicPr>
        <p:blipFill>
          <a:blip r:embed="rId2"/>
          <a:stretch>
            <a:fillRect/>
          </a:stretch>
        </p:blipFill>
        <p:spPr>
          <a:xfrm>
            <a:off x="466817" y="2939945"/>
            <a:ext cx="7829760" cy="3631773"/>
          </a:xfrm>
          <a:prstGeom prst="rect">
            <a:avLst/>
          </a:prstGeom>
        </p:spPr>
      </p:pic>
    </p:spTree>
    <p:extLst>
      <p:ext uri="{BB962C8B-B14F-4D97-AF65-F5344CB8AC3E}">
        <p14:creationId xmlns:p14="http://schemas.microsoft.com/office/powerpoint/2010/main" val="954446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import</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37</a:t>
            </a:fld>
            <a:endParaRPr lang="en-US"/>
          </a:p>
        </p:txBody>
      </p:sp>
      <p:sp>
        <p:nvSpPr>
          <p:cNvPr id="5" name="TextBox 4"/>
          <p:cNvSpPr txBox="1"/>
          <p:nvPr/>
        </p:nvSpPr>
        <p:spPr>
          <a:xfrm>
            <a:off x="762000" y="1473849"/>
            <a:ext cx="7924800" cy="2031325"/>
          </a:xfrm>
          <a:prstGeom prst="rect">
            <a:avLst/>
          </a:prstGeom>
          <a:noFill/>
        </p:spPr>
        <p:txBody>
          <a:bodyPr wrap="square" rtlCol="0">
            <a:spAutoFit/>
          </a:bodyPr>
          <a:lstStyle/>
          <a:p>
            <a:r>
              <a:rPr lang="en-US" dirty="0"/>
              <a:t>To import a project:</a:t>
            </a:r>
          </a:p>
          <a:p>
            <a:pPr marL="342900" indent="-342900">
              <a:buAutoNum type="arabicPeriod"/>
            </a:pPr>
            <a:r>
              <a:rPr lang="en-US" dirty="0"/>
              <a:t>Go to the project page</a:t>
            </a:r>
          </a:p>
          <a:p>
            <a:pPr marL="342900" indent="-342900">
              <a:buAutoNum type="arabicPeriod"/>
            </a:pPr>
            <a:r>
              <a:rPr lang="en-US" dirty="0"/>
              <a:t>Click import, the following project will pop up</a:t>
            </a:r>
          </a:p>
          <a:p>
            <a:pPr marL="342900" indent="-342900">
              <a:buAutoNum type="arabicPeriod"/>
            </a:pPr>
            <a:r>
              <a:rPr lang="en-US" dirty="0"/>
              <a:t>Click “choose files”, then changed the directory to the project (zip) file you want to import</a:t>
            </a:r>
          </a:p>
          <a:p>
            <a:pPr marL="342900" indent="-342900">
              <a:buAutoNum type="arabicPeriod"/>
            </a:pPr>
            <a:r>
              <a:rPr lang="en-US" dirty="0"/>
              <a:t>The file will be imported</a:t>
            </a:r>
          </a:p>
          <a:p>
            <a:endParaRPr lang="en-US" dirty="0"/>
          </a:p>
        </p:txBody>
      </p:sp>
      <p:pic>
        <p:nvPicPr>
          <p:cNvPr id="3" name="Picture 2"/>
          <p:cNvPicPr>
            <a:picLocks noChangeAspect="1"/>
          </p:cNvPicPr>
          <p:nvPr/>
        </p:nvPicPr>
        <p:blipFill>
          <a:blip r:embed="rId2"/>
          <a:stretch>
            <a:fillRect/>
          </a:stretch>
        </p:blipFill>
        <p:spPr>
          <a:xfrm>
            <a:off x="22934" y="3352800"/>
            <a:ext cx="9144000" cy="2897043"/>
          </a:xfrm>
          <a:prstGeom prst="rect">
            <a:avLst/>
          </a:prstGeom>
        </p:spPr>
      </p:pic>
    </p:spTree>
    <p:extLst>
      <p:ext uri="{BB962C8B-B14F-4D97-AF65-F5344CB8AC3E}">
        <p14:creationId xmlns:p14="http://schemas.microsoft.com/office/powerpoint/2010/main" val="2644860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export/import</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38</a:t>
            </a:fld>
            <a:endParaRPr lang="en-US"/>
          </a:p>
        </p:txBody>
      </p:sp>
      <p:sp>
        <p:nvSpPr>
          <p:cNvPr id="5" name="TextBox 4"/>
          <p:cNvSpPr txBox="1"/>
          <p:nvPr/>
        </p:nvSpPr>
        <p:spPr>
          <a:xfrm>
            <a:off x="762000" y="1473848"/>
            <a:ext cx="7162800" cy="923330"/>
          </a:xfrm>
          <a:prstGeom prst="rect">
            <a:avLst/>
          </a:prstGeom>
          <a:noFill/>
        </p:spPr>
        <p:txBody>
          <a:bodyPr wrap="square" rtlCol="0">
            <a:spAutoFit/>
          </a:bodyPr>
          <a:lstStyle/>
          <a:p>
            <a:r>
              <a:rPr lang="en-US" dirty="0"/>
              <a:t>To import a function is the same as for a project, the only difference is that the operations are on the function level page.</a:t>
            </a:r>
          </a:p>
          <a:p>
            <a:endParaRPr lang="en-US" dirty="0"/>
          </a:p>
        </p:txBody>
      </p:sp>
    </p:spTree>
    <p:extLst>
      <p:ext uri="{BB962C8B-B14F-4D97-AF65-F5344CB8AC3E}">
        <p14:creationId xmlns:p14="http://schemas.microsoft.com/office/powerpoint/2010/main" val="4108912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DBF import</a:t>
            </a:r>
          </a:p>
        </p:txBody>
      </p:sp>
      <p:sp>
        <p:nvSpPr>
          <p:cNvPr id="4" name="Slide Number Placeholder 3"/>
          <p:cNvSpPr>
            <a:spLocks noGrp="1"/>
          </p:cNvSpPr>
          <p:nvPr>
            <p:ph type="sldNum" sz="quarter" idx="12"/>
          </p:nvPr>
        </p:nvSpPr>
        <p:spPr/>
        <p:txBody>
          <a:bodyPr/>
          <a:lstStyle/>
          <a:p>
            <a:fld id="{A14F86DA-1B76-B14B-905E-630541795A4A}" type="slidenum">
              <a:rPr lang="en-US" smtClean="0"/>
              <a:pPr/>
              <a:t>39</a:t>
            </a:fld>
            <a:endParaRPr lang="en-US"/>
          </a:p>
        </p:txBody>
      </p:sp>
      <p:sp>
        <p:nvSpPr>
          <p:cNvPr id="5" name="TextBox 4"/>
          <p:cNvSpPr txBox="1"/>
          <p:nvPr/>
        </p:nvSpPr>
        <p:spPr>
          <a:xfrm>
            <a:off x="762000" y="1473848"/>
            <a:ext cx="7162800" cy="646331"/>
          </a:xfrm>
          <a:prstGeom prst="rect">
            <a:avLst/>
          </a:prstGeom>
          <a:noFill/>
        </p:spPr>
        <p:txBody>
          <a:bodyPr wrap="square" rtlCol="0">
            <a:spAutoFit/>
          </a:bodyPr>
          <a:lstStyle/>
          <a:p>
            <a:endParaRPr lang="en-US" dirty="0"/>
          </a:p>
          <a:p>
            <a:endParaRPr lang="en-US" dirty="0"/>
          </a:p>
        </p:txBody>
      </p:sp>
      <p:sp>
        <p:nvSpPr>
          <p:cNvPr id="6" name="TextBox 5"/>
          <p:cNvSpPr txBox="1"/>
          <p:nvPr/>
        </p:nvSpPr>
        <p:spPr>
          <a:xfrm>
            <a:off x="762000" y="1311478"/>
            <a:ext cx="7162800" cy="3416320"/>
          </a:xfrm>
          <a:prstGeom prst="rect">
            <a:avLst/>
          </a:prstGeom>
          <a:noFill/>
        </p:spPr>
        <p:txBody>
          <a:bodyPr wrap="square" rtlCol="0">
            <a:spAutoFit/>
          </a:bodyPr>
          <a:lstStyle/>
          <a:p>
            <a:r>
              <a:rPr lang="en-US" dirty="0"/>
              <a:t>To import a project from older SIL solver</a:t>
            </a:r>
          </a:p>
          <a:p>
            <a:pPr marL="800100" lvl="1" indent="-342900">
              <a:buAutoNum type="arabicPeriod"/>
            </a:pPr>
            <a:r>
              <a:rPr lang="en-US" dirty="0"/>
              <a:t>Go to the folder where you saved the project. For example the default directory:  C:\SILSolver_Projects</a:t>
            </a:r>
          </a:p>
          <a:p>
            <a:pPr marL="800100" lvl="1" indent="-342900">
              <a:buAutoNum type="arabicPeriod"/>
            </a:pPr>
            <a:r>
              <a:rPr lang="en-US" dirty="0"/>
              <a:t>Zip the project that you want to import to the new SIL solver</a:t>
            </a:r>
          </a:p>
          <a:p>
            <a:pPr marL="800100" lvl="1" indent="-342900">
              <a:buAutoNum type="arabicPeriod"/>
            </a:pPr>
            <a:r>
              <a:rPr lang="en-US" dirty="0"/>
              <a:t>Go to the SIL solver project page</a:t>
            </a:r>
          </a:p>
          <a:p>
            <a:pPr marL="800100" lvl="1" indent="-342900">
              <a:buAutoNum type="arabicPeriod"/>
            </a:pPr>
            <a:r>
              <a:rPr lang="en-US" dirty="0"/>
              <a:t>Click “DBF import” tab, the following page will pop up</a:t>
            </a:r>
          </a:p>
          <a:p>
            <a:pPr marL="800100" lvl="1" indent="-342900">
              <a:buAutoNum type="arabicPeriod"/>
            </a:pPr>
            <a:r>
              <a:rPr lang="en-US" dirty="0"/>
              <a:t>Click “Choose files”, pointing to the Zipped project file</a:t>
            </a:r>
          </a:p>
          <a:p>
            <a:pPr marL="800100" lvl="1" indent="-342900">
              <a:buAutoNum type="arabicPeriod"/>
            </a:pPr>
            <a:r>
              <a:rPr lang="en-US" dirty="0"/>
              <a:t>Click “</a:t>
            </a:r>
            <a:r>
              <a:rPr lang="en-US" dirty="0" err="1"/>
              <a:t>Upload_zip</a:t>
            </a:r>
            <a:r>
              <a:rPr lang="en-US" dirty="0"/>
              <a:t> File”</a:t>
            </a:r>
          </a:p>
          <a:p>
            <a:pPr marL="800100" lvl="1" indent="-342900">
              <a:buAutoNum type="arabicPeriod"/>
            </a:pPr>
            <a:r>
              <a:rPr lang="en-US" dirty="0"/>
              <a:t>When the upload is ready, click import</a:t>
            </a:r>
          </a:p>
          <a:p>
            <a:pPr marL="800100" lvl="1" indent="-342900">
              <a:buAutoNum type="arabicPeriod"/>
            </a:pPr>
            <a:r>
              <a:rPr lang="en-US" dirty="0"/>
              <a:t>A message will pop up when the import is done.</a:t>
            </a:r>
          </a:p>
          <a:p>
            <a:pPr marL="342900" indent="-342900">
              <a:buAutoNum type="arabicPeriod"/>
            </a:pPr>
            <a:endParaRPr lang="en-US" dirty="0"/>
          </a:p>
          <a:p>
            <a:endParaRPr lang="en-US" dirty="0"/>
          </a:p>
        </p:txBody>
      </p:sp>
      <p:pic>
        <p:nvPicPr>
          <p:cNvPr id="3" name="Picture 2"/>
          <p:cNvPicPr>
            <a:picLocks noChangeAspect="1"/>
          </p:cNvPicPr>
          <p:nvPr/>
        </p:nvPicPr>
        <p:blipFill>
          <a:blip r:embed="rId2"/>
          <a:stretch>
            <a:fillRect/>
          </a:stretch>
        </p:blipFill>
        <p:spPr>
          <a:xfrm>
            <a:off x="-2959" y="4551371"/>
            <a:ext cx="9144000" cy="2170104"/>
          </a:xfrm>
          <a:prstGeom prst="rect">
            <a:avLst/>
          </a:prstGeom>
        </p:spPr>
      </p:pic>
    </p:spTree>
    <p:extLst>
      <p:ext uri="{BB962C8B-B14F-4D97-AF65-F5344CB8AC3E}">
        <p14:creationId xmlns:p14="http://schemas.microsoft.com/office/powerpoint/2010/main" val="215766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4</a:t>
            </a:fld>
            <a:endParaRPr lang="en-US"/>
          </a:p>
        </p:txBody>
      </p:sp>
      <p:sp>
        <p:nvSpPr>
          <p:cNvPr id="11" name="TextBox 10"/>
          <p:cNvSpPr txBox="1"/>
          <p:nvPr/>
        </p:nvSpPr>
        <p:spPr>
          <a:xfrm>
            <a:off x="1476652" y="806976"/>
            <a:ext cx="1905000" cy="1200329"/>
          </a:xfrm>
          <a:prstGeom prst="rect">
            <a:avLst/>
          </a:prstGeom>
          <a:noFill/>
        </p:spPr>
        <p:txBody>
          <a:bodyPr wrap="square" rtlCol="0">
            <a:spAutoFit/>
          </a:bodyPr>
          <a:lstStyle/>
          <a:p>
            <a:r>
              <a:rPr lang="en-US" dirty="0"/>
              <a:t>Import and export new SIL solver Project files (Zipped file)</a:t>
            </a:r>
          </a:p>
        </p:txBody>
      </p:sp>
      <p:pic>
        <p:nvPicPr>
          <p:cNvPr id="6" name="Picture 5"/>
          <p:cNvPicPr>
            <a:picLocks noChangeAspect="1"/>
          </p:cNvPicPr>
          <p:nvPr/>
        </p:nvPicPr>
        <p:blipFill>
          <a:blip r:embed="rId3"/>
          <a:stretch>
            <a:fillRect/>
          </a:stretch>
        </p:blipFill>
        <p:spPr>
          <a:xfrm>
            <a:off x="0" y="1905000"/>
            <a:ext cx="9144000" cy="1948832"/>
          </a:xfrm>
          <a:prstGeom prst="rect">
            <a:avLst/>
          </a:prstGeom>
        </p:spPr>
      </p:pic>
      <p:sp>
        <p:nvSpPr>
          <p:cNvPr id="21" name="Rectangle 20"/>
          <p:cNvSpPr/>
          <p:nvPr/>
        </p:nvSpPr>
        <p:spPr>
          <a:xfrm>
            <a:off x="7924800" y="1898343"/>
            <a:ext cx="315528" cy="23525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Connector: Elbow 23"/>
          <p:cNvCxnSpPr/>
          <p:nvPr/>
        </p:nvCxnSpPr>
        <p:spPr>
          <a:xfrm rot="16200000" flipV="1">
            <a:off x="7778627" y="1594407"/>
            <a:ext cx="373910" cy="233964"/>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19800" y="609335"/>
            <a:ext cx="2536054" cy="1200329"/>
          </a:xfrm>
          <a:prstGeom prst="rect">
            <a:avLst/>
          </a:prstGeom>
          <a:noFill/>
        </p:spPr>
        <p:txBody>
          <a:bodyPr wrap="square" rtlCol="0">
            <a:spAutoFit/>
          </a:bodyPr>
          <a:lstStyle/>
          <a:p>
            <a:r>
              <a:rPr lang="en-US" dirty="0"/>
              <a:t>Click to open menu to the data sheets and go back to project main page</a:t>
            </a:r>
          </a:p>
        </p:txBody>
      </p:sp>
      <p:sp>
        <p:nvSpPr>
          <p:cNvPr id="25" name="Rectangle 24"/>
          <p:cNvSpPr/>
          <p:nvPr/>
        </p:nvSpPr>
        <p:spPr>
          <a:xfrm flipV="1">
            <a:off x="6858000" y="2140256"/>
            <a:ext cx="1534728" cy="15173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flipV="1">
            <a:off x="1447800" y="2829076"/>
            <a:ext cx="1905000" cy="2951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Connector: Elbow 28"/>
          <p:cNvCxnSpPr/>
          <p:nvPr/>
        </p:nvCxnSpPr>
        <p:spPr>
          <a:xfrm rot="16200000" flipV="1">
            <a:off x="1690397" y="2002190"/>
            <a:ext cx="1117688" cy="536085"/>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flipV="1">
            <a:off x="533399" y="2829076"/>
            <a:ext cx="876301" cy="2951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Connector: Elbow 30"/>
          <p:cNvCxnSpPr/>
          <p:nvPr/>
        </p:nvCxnSpPr>
        <p:spPr>
          <a:xfrm rot="16200000" flipH="1">
            <a:off x="448644" y="3647106"/>
            <a:ext cx="1674734" cy="628923"/>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53054" y="4876800"/>
            <a:ext cx="1905000" cy="923330"/>
          </a:xfrm>
          <a:prstGeom prst="rect">
            <a:avLst/>
          </a:prstGeom>
          <a:noFill/>
        </p:spPr>
        <p:txBody>
          <a:bodyPr wrap="square" rtlCol="0">
            <a:spAutoFit/>
          </a:bodyPr>
          <a:lstStyle/>
          <a:p>
            <a:r>
              <a:rPr lang="en-US" dirty="0"/>
              <a:t>Import older SIL solver files (Zipped file)</a:t>
            </a:r>
          </a:p>
        </p:txBody>
      </p:sp>
    </p:spTree>
    <p:extLst>
      <p:ext uri="{BB962C8B-B14F-4D97-AF65-F5344CB8AC3E}">
        <p14:creationId xmlns:p14="http://schemas.microsoft.com/office/powerpoint/2010/main" val="10633070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5</a:t>
            </a:fld>
            <a:endParaRPr lang="en-US"/>
          </a:p>
        </p:txBody>
      </p:sp>
      <p:pic>
        <p:nvPicPr>
          <p:cNvPr id="3" name="Picture 2"/>
          <p:cNvPicPr>
            <a:picLocks noChangeAspect="1"/>
          </p:cNvPicPr>
          <p:nvPr/>
        </p:nvPicPr>
        <p:blipFill>
          <a:blip r:embed="rId3"/>
          <a:stretch>
            <a:fillRect/>
          </a:stretch>
        </p:blipFill>
        <p:spPr>
          <a:xfrm>
            <a:off x="0" y="304800"/>
            <a:ext cx="9144000" cy="3503839"/>
          </a:xfrm>
          <a:prstGeom prst="rect">
            <a:avLst/>
          </a:prstGeom>
        </p:spPr>
      </p:pic>
      <p:sp>
        <p:nvSpPr>
          <p:cNvPr id="5" name="Rectangle 4"/>
          <p:cNvSpPr/>
          <p:nvPr/>
        </p:nvSpPr>
        <p:spPr>
          <a:xfrm>
            <a:off x="3352800" y="725750"/>
            <a:ext cx="99060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onnector: Elbow 8"/>
          <p:cNvCxnSpPr>
            <a:stCxn id="5" idx="2"/>
          </p:cNvCxnSpPr>
          <p:nvPr/>
        </p:nvCxnSpPr>
        <p:spPr>
          <a:xfrm rot="16200000" flipH="1">
            <a:off x="4077625" y="953425"/>
            <a:ext cx="798250" cy="1257300"/>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57800" y="1796534"/>
            <a:ext cx="3352800" cy="1754326"/>
          </a:xfrm>
          <a:prstGeom prst="rect">
            <a:avLst/>
          </a:prstGeom>
          <a:noFill/>
        </p:spPr>
        <p:txBody>
          <a:bodyPr wrap="square" rtlCol="0">
            <a:spAutoFit/>
          </a:bodyPr>
          <a:lstStyle/>
          <a:p>
            <a:r>
              <a:rPr lang="en-US" dirty="0"/>
              <a:t>Click to create a new project</a:t>
            </a:r>
          </a:p>
          <a:p>
            <a:endParaRPr lang="en-US" dirty="0"/>
          </a:p>
          <a:p>
            <a:r>
              <a:rPr lang="en-US" dirty="0"/>
              <a:t>The window below pops up, type in relevant information and click “Save”, a project will be created</a:t>
            </a:r>
          </a:p>
        </p:txBody>
      </p:sp>
      <p:pic>
        <p:nvPicPr>
          <p:cNvPr id="13" name="Picture 12"/>
          <p:cNvPicPr>
            <a:picLocks noChangeAspect="1"/>
          </p:cNvPicPr>
          <p:nvPr/>
        </p:nvPicPr>
        <p:blipFill>
          <a:blip r:embed="rId4"/>
          <a:stretch>
            <a:fillRect/>
          </a:stretch>
        </p:blipFill>
        <p:spPr>
          <a:xfrm>
            <a:off x="381000" y="4186971"/>
            <a:ext cx="3823686" cy="2250121"/>
          </a:xfrm>
          <a:prstGeom prst="rect">
            <a:avLst/>
          </a:prstGeom>
        </p:spPr>
      </p:pic>
      <p:pic>
        <p:nvPicPr>
          <p:cNvPr id="2" name="Picture 1"/>
          <p:cNvPicPr>
            <a:picLocks noChangeAspect="1"/>
          </p:cNvPicPr>
          <p:nvPr/>
        </p:nvPicPr>
        <p:blipFill>
          <a:blip r:embed="rId5"/>
          <a:stretch>
            <a:fillRect/>
          </a:stretch>
        </p:blipFill>
        <p:spPr>
          <a:xfrm>
            <a:off x="4800600" y="4186971"/>
            <a:ext cx="3695700" cy="2165680"/>
          </a:xfrm>
          <a:prstGeom prst="rect">
            <a:avLst/>
          </a:prstGeom>
        </p:spPr>
      </p:pic>
    </p:spTree>
    <p:extLst>
      <p:ext uri="{BB962C8B-B14F-4D97-AF65-F5344CB8AC3E}">
        <p14:creationId xmlns:p14="http://schemas.microsoft.com/office/powerpoint/2010/main" val="29682062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366" y="533400"/>
            <a:ext cx="9144000" cy="2269362"/>
          </a:xfrm>
          <a:prstGeom prst="rect">
            <a:avLst/>
          </a:prstGeom>
          <a:ln>
            <a:solidFill>
              <a:srgbClr val="FF0000"/>
            </a:solidFill>
          </a:ln>
        </p:spPr>
      </p:pic>
      <p:sp>
        <p:nvSpPr>
          <p:cNvPr id="4" name="Slide Number Placeholder 3"/>
          <p:cNvSpPr>
            <a:spLocks noGrp="1"/>
          </p:cNvSpPr>
          <p:nvPr>
            <p:ph type="sldNum" sz="quarter" idx="12"/>
          </p:nvPr>
        </p:nvSpPr>
        <p:spPr/>
        <p:txBody>
          <a:bodyPr/>
          <a:lstStyle/>
          <a:p>
            <a:fld id="{A14F86DA-1B76-B14B-905E-630541795A4A}" type="slidenum">
              <a:rPr lang="en-US" smtClean="0"/>
              <a:pPr/>
              <a:t>6</a:t>
            </a:fld>
            <a:endParaRPr lang="en-US"/>
          </a:p>
        </p:txBody>
      </p:sp>
      <p:sp>
        <p:nvSpPr>
          <p:cNvPr id="11" name="TextBox 10"/>
          <p:cNvSpPr txBox="1"/>
          <p:nvPr/>
        </p:nvSpPr>
        <p:spPr>
          <a:xfrm>
            <a:off x="116766" y="2946674"/>
            <a:ext cx="8961268" cy="2369880"/>
          </a:xfrm>
          <a:prstGeom prst="rect">
            <a:avLst/>
          </a:prstGeom>
          <a:noFill/>
        </p:spPr>
        <p:txBody>
          <a:bodyPr wrap="square" rtlCol="0">
            <a:spAutoFit/>
          </a:bodyPr>
          <a:lstStyle/>
          <a:p>
            <a:r>
              <a:rPr lang="en-US" sz="1400" dirty="0"/>
              <a:t>Select the project</a:t>
            </a:r>
          </a:p>
          <a:p>
            <a:r>
              <a:rPr lang="en-US" sz="1400" dirty="0"/>
              <a:t>Edit</a:t>
            </a:r>
            <a:r>
              <a:rPr lang="en-US" sz="1400" dirty="0">
                <a:sym typeface="Wingdings" panose="05000000000000000000" pitchFamily="2" charset="2"/>
              </a:rPr>
              <a:t>  Edit the designation of the selected project</a:t>
            </a:r>
          </a:p>
          <a:p>
            <a:r>
              <a:rPr lang="en-US" sz="1400" dirty="0">
                <a:sym typeface="Wingdings" panose="05000000000000000000" pitchFamily="2" charset="2"/>
              </a:rPr>
              <a:t>Delete  Delete the selected project</a:t>
            </a:r>
          </a:p>
          <a:p>
            <a:r>
              <a:rPr lang="en-US" sz="1400" dirty="0">
                <a:sym typeface="Wingdings" panose="05000000000000000000" pitchFamily="2" charset="2"/>
              </a:rPr>
              <a:t>Copy  Make a copy of the selected project and after that a paste button will appear, when “paste” is click a window will pop up for you to enter new project designation.</a:t>
            </a:r>
          </a:p>
          <a:p>
            <a:endParaRPr lang="en-US" sz="1400" dirty="0">
              <a:sym typeface="Wingdings" panose="05000000000000000000" pitchFamily="2" charset="2"/>
            </a:endParaRPr>
          </a:p>
          <a:p>
            <a:r>
              <a:rPr lang="en-US" sz="1400" dirty="0">
                <a:sym typeface="Wingdings" panose="05000000000000000000" pitchFamily="2" charset="2"/>
              </a:rPr>
              <a:t>Project Revision level Go to the project revision editing window below, where you can create/edit/delete a project revision</a:t>
            </a:r>
          </a:p>
          <a:p>
            <a:endParaRPr lang="en-US" dirty="0">
              <a:sym typeface="Wingdings" panose="05000000000000000000" pitchFamily="2" charset="2"/>
            </a:endParaRPr>
          </a:p>
          <a:p>
            <a:endParaRPr lang="en-US" dirty="0"/>
          </a:p>
        </p:txBody>
      </p:sp>
      <p:sp>
        <p:nvSpPr>
          <p:cNvPr id="14" name="Rectangle 13"/>
          <p:cNvSpPr/>
          <p:nvPr/>
        </p:nvSpPr>
        <p:spPr>
          <a:xfrm flipV="1">
            <a:off x="1600200" y="1011410"/>
            <a:ext cx="876301" cy="2951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Connector: Elbow 14"/>
          <p:cNvCxnSpPr/>
          <p:nvPr/>
        </p:nvCxnSpPr>
        <p:spPr>
          <a:xfrm flipV="1">
            <a:off x="2038350" y="304800"/>
            <a:ext cx="781050" cy="706610"/>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95600" y="134247"/>
            <a:ext cx="3810000" cy="369332"/>
          </a:xfrm>
          <a:prstGeom prst="rect">
            <a:avLst/>
          </a:prstGeom>
          <a:noFill/>
        </p:spPr>
        <p:txBody>
          <a:bodyPr wrap="square" rtlCol="0">
            <a:spAutoFit/>
          </a:bodyPr>
          <a:lstStyle/>
          <a:p>
            <a:r>
              <a:rPr lang="en-US" dirty="0"/>
              <a:t>Appear when a project is copied</a:t>
            </a:r>
          </a:p>
        </p:txBody>
      </p:sp>
      <p:pic>
        <p:nvPicPr>
          <p:cNvPr id="17" name="Picture 16"/>
          <p:cNvPicPr>
            <a:picLocks noChangeAspect="1"/>
          </p:cNvPicPr>
          <p:nvPr/>
        </p:nvPicPr>
        <p:blipFill>
          <a:blip r:embed="rId4"/>
          <a:stretch>
            <a:fillRect/>
          </a:stretch>
        </p:blipFill>
        <p:spPr>
          <a:xfrm>
            <a:off x="312198" y="4854035"/>
            <a:ext cx="8373122" cy="1730894"/>
          </a:xfrm>
          <a:prstGeom prst="rect">
            <a:avLst/>
          </a:prstGeom>
        </p:spPr>
      </p:pic>
      <p:sp>
        <p:nvSpPr>
          <p:cNvPr id="9" name="Rectangle 8"/>
          <p:cNvSpPr/>
          <p:nvPr/>
        </p:nvSpPr>
        <p:spPr>
          <a:xfrm>
            <a:off x="4953000" y="5257800"/>
            <a:ext cx="3657600" cy="381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onnector: Elbow 9"/>
          <p:cNvCxnSpPr>
            <a:stCxn id="9" idx="1"/>
          </p:cNvCxnSpPr>
          <p:nvPr/>
        </p:nvCxnSpPr>
        <p:spPr>
          <a:xfrm rot="10800000">
            <a:off x="3886200" y="5044784"/>
            <a:ext cx="1066800" cy="403517"/>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20572" y="4848135"/>
            <a:ext cx="1451428" cy="1200329"/>
          </a:xfrm>
          <a:prstGeom prst="rect">
            <a:avLst/>
          </a:prstGeom>
          <a:noFill/>
        </p:spPr>
        <p:txBody>
          <a:bodyPr wrap="square" rtlCol="0">
            <a:spAutoFit/>
          </a:bodyPr>
          <a:lstStyle/>
          <a:p>
            <a:r>
              <a:rPr lang="en-US" dirty="0"/>
              <a:t>Basic project operation functions</a:t>
            </a:r>
          </a:p>
        </p:txBody>
      </p:sp>
    </p:spTree>
    <p:extLst>
      <p:ext uri="{BB962C8B-B14F-4D97-AF65-F5344CB8AC3E}">
        <p14:creationId xmlns:p14="http://schemas.microsoft.com/office/powerpoint/2010/main" val="36243323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7</a:t>
            </a:fld>
            <a:endParaRPr lang="en-US"/>
          </a:p>
        </p:txBody>
      </p:sp>
      <p:sp>
        <p:nvSpPr>
          <p:cNvPr id="11" name="TextBox 10"/>
          <p:cNvSpPr txBox="1"/>
          <p:nvPr/>
        </p:nvSpPr>
        <p:spPr>
          <a:xfrm>
            <a:off x="182732" y="1066800"/>
            <a:ext cx="8961268" cy="1477328"/>
          </a:xfrm>
          <a:prstGeom prst="rect">
            <a:avLst/>
          </a:prstGeom>
          <a:noFill/>
        </p:spPr>
        <p:txBody>
          <a:bodyPr wrap="square" rtlCol="0">
            <a:spAutoFit/>
          </a:bodyPr>
          <a:lstStyle/>
          <a:p>
            <a:r>
              <a:rPr lang="en-US" dirty="0"/>
              <a:t>Open A selected project, we will go to the project level with list of Safety functions</a:t>
            </a:r>
          </a:p>
          <a:p>
            <a:endParaRPr lang="en-US" dirty="0">
              <a:sym typeface="Wingdings" panose="05000000000000000000" pitchFamily="2" charset="2"/>
            </a:endParaRPr>
          </a:p>
          <a:p>
            <a:r>
              <a:rPr lang="en-US" dirty="0"/>
              <a:t>The layout is the same as the main project with list of projects except that on the project level, we have the project information listed and NOT have the DBF import function</a:t>
            </a:r>
          </a:p>
        </p:txBody>
      </p:sp>
      <p:pic>
        <p:nvPicPr>
          <p:cNvPr id="2" name="Picture 1"/>
          <p:cNvPicPr>
            <a:picLocks noChangeAspect="1"/>
          </p:cNvPicPr>
          <p:nvPr/>
        </p:nvPicPr>
        <p:blipFill>
          <a:blip r:embed="rId3"/>
          <a:stretch>
            <a:fillRect/>
          </a:stretch>
        </p:blipFill>
        <p:spPr>
          <a:xfrm>
            <a:off x="23674" y="3048000"/>
            <a:ext cx="9144000" cy="2600158"/>
          </a:xfrm>
          <a:prstGeom prst="rect">
            <a:avLst/>
          </a:prstGeom>
        </p:spPr>
      </p:pic>
      <p:sp>
        <p:nvSpPr>
          <p:cNvPr id="10" name="Rectangle 9"/>
          <p:cNvSpPr/>
          <p:nvPr/>
        </p:nvSpPr>
        <p:spPr>
          <a:xfrm flipV="1">
            <a:off x="23674" y="3505200"/>
            <a:ext cx="5996126"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onnector: Elbow 11"/>
          <p:cNvCxnSpPr/>
          <p:nvPr/>
        </p:nvCxnSpPr>
        <p:spPr>
          <a:xfrm rot="5400000">
            <a:off x="5029200" y="4267200"/>
            <a:ext cx="1600200" cy="381000"/>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876800" y="5420883"/>
            <a:ext cx="3352800" cy="369332"/>
          </a:xfrm>
          <a:prstGeom prst="rect">
            <a:avLst/>
          </a:prstGeom>
          <a:noFill/>
        </p:spPr>
        <p:txBody>
          <a:bodyPr wrap="square" rtlCol="0">
            <a:spAutoFit/>
          </a:bodyPr>
          <a:lstStyle/>
          <a:p>
            <a:r>
              <a:rPr lang="en-US" dirty="0"/>
              <a:t>Project information.</a:t>
            </a:r>
          </a:p>
        </p:txBody>
      </p:sp>
    </p:spTree>
    <p:extLst>
      <p:ext uri="{BB962C8B-B14F-4D97-AF65-F5344CB8AC3E}">
        <p14:creationId xmlns:p14="http://schemas.microsoft.com/office/powerpoint/2010/main" val="28841328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8</a:t>
            </a:fld>
            <a:endParaRPr lang="en-US"/>
          </a:p>
        </p:txBody>
      </p:sp>
      <p:sp>
        <p:nvSpPr>
          <p:cNvPr id="11" name="TextBox 10"/>
          <p:cNvSpPr txBox="1"/>
          <p:nvPr/>
        </p:nvSpPr>
        <p:spPr>
          <a:xfrm>
            <a:off x="182732" y="1066800"/>
            <a:ext cx="8961268" cy="369332"/>
          </a:xfrm>
          <a:prstGeom prst="rect">
            <a:avLst/>
          </a:prstGeom>
          <a:noFill/>
        </p:spPr>
        <p:txBody>
          <a:bodyPr wrap="square" rtlCol="0">
            <a:spAutoFit/>
          </a:bodyPr>
          <a:lstStyle/>
          <a:p>
            <a:r>
              <a:rPr lang="en-US" dirty="0"/>
              <a:t>Create a new safety function, by click “New”</a:t>
            </a:r>
          </a:p>
        </p:txBody>
      </p:sp>
      <p:pic>
        <p:nvPicPr>
          <p:cNvPr id="3" name="Picture 2"/>
          <p:cNvPicPr>
            <a:picLocks noChangeAspect="1"/>
          </p:cNvPicPr>
          <p:nvPr/>
        </p:nvPicPr>
        <p:blipFill>
          <a:blip r:embed="rId3"/>
          <a:stretch>
            <a:fillRect/>
          </a:stretch>
        </p:blipFill>
        <p:spPr>
          <a:xfrm>
            <a:off x="304800" y="2057400"/>
            <a:ext cx="8661030" cy="3505200"/>
          </a:xfrm>
          <a:prstGeom prst="rect">
            <a:avLst/>
          </a:prstGeom>
        </p:spPr>
      </p:pic>
    </p:spTree>
    <p:extLst>
      <p:ext uri="{BB962C8B-B14F-4D97-AF65-F5344CB8AC3E}">
        <p14:creationId xmlns:p14="http://schemas.microsoft.com/office/powerpoint/2010/main" val="40164766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4F86DA-1B76-B14B-905E-630541795A4A}" type="slidenum">
              <a:rPr lang="en-US" smtClean="0"/>
              <a:pPr/>
              <a:t>9</a:t>
            </a:fld>
            <a:endParaRPr lang="en-US"/>
          </a:p>
        </p:txBody>
      </p:sp>
      <p:sp>
        <p:nvSpPr>
          <p:cNvPr id="11" name="TextBox 10"/>
          <p:cNvSpPr txBox="1"/>
          <p:nvPr/>
        </p:nvSpPr>
        <p:spPr>
          <a:xfrm>
            <a:off x="182732" y="1066800"/>
            <a:ext cx="8961268" cy="369332"/>
          </a:xfrm>
          <a:prstGeom prst="rect">
            <a:avLst/>
          </a:prstGeom>
          <a:noFill/>
        </p:spPr>
        <p:txBody>
          <a:bodyPr wrap="square" rtlCol="0">
            <a:spAutoFit/>
          </a:bodyPr>
          <a:lstStyle/>
          <a:p>
            <a:r>
              <a:rPr lang="en-US" dirty="0"/>
              <a:t>Put in relevant SIF information and click “save”, a new Function  is created</a:t>
            </a:r>
          </a:p>
        </p:txBody>
      </p:sp>
      <p:pic>
        <p:nvPicPr>
          <p:cNvPr id="2" name="Picture 1"/>
          <p:cNvPicPr>
            <a:picLocks noChangeAspect="1"/>
          </p:cNvPicPr>
          <p:nvPr/>
        </p:nvPicPr>
        <p:blipFill>
          <a:blip r:embed="rId3"/>
          <a:stretch>
            <a:fillRect/>
          </a:stretch>
        </p:blipFill>
        <p:spPr>
          <a:xfrm>
            <a:off x="182732" y="2057400"/>
            <a:ext cx="8819818" cy="2209800"/>
          </a:xfrm>
          <a:prstGeom prst="rect">
            <a:avLst/>
          </a:prstGeom>
        </p:spPr>
      </p:pic>
      <p:cxnSp>
        <p:nvCxnSpPr>
          <p:cNvPr id="7" name="Connector: Elbow 6"/>
          <p:cNvCxnSpPr/>
          <p:nvPr/>
        </p:nvCxnSpPr>
        <p:spPr>
          <a:xfrm rot="5400000">
            <a:off x="3475279" y="3954230"/>
            <a:ext cx="1164743" cy="952500"/>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71800" y="5050582"/>
            <a:ext cx="1793875" cy="1200329"/>
          </a:xfrm>
          <a:prstGeom prst="rect">
            <a:avLst/>
          </a:prstGeom>
          <a:noFill/>
        </p:spPr>
        <p:txBody>
          <a:bodyPr wrap="square" rtlCol="0">
            <a:spAutoFit/>
          </a:bodyPr>
          <a:lstStyle/>
          <a:p>
            <a:r>
              <a:rPr lang="en-US" dirty="0"/>
              <a:t>SIF related information will be displayed here </a:t>
            </a:r>
          </a:p>
        </p:txBody>
      </p:sp>
      <p:sp>
        <p:nvSpPr>
          <p:cNvPr id="12" name="Rectangle 11"/>
          <p:cNvSpPr/>
          <p:nvPr/>
        </p:nvSpPr>
        <p:spPr>
          <a:xfrm>
            <a:off x="228600" y="3605654"/>
            <a:ext cx="8610600"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191326"/>
      </p:ext>
    </p:extLst>
  </p:cSld>
  <p:clrMapOvr>
    <a:masterClrMapping/>
  </p:clrMapOvr>
  <p:transition/>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7315</TotalTime>
  <Words>1729</Words>
  <Application>Microsoft Office PowerPoint</Application>
  <PresentationFormat>On-screen Show (4:3)</PresentationFormat>
  <Paragraphs>212</Paragraphs>
  <Slides>39</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Helvetica</vt:lpstr>
      <vt:lpstr>Wingdings</vt:lpstr>
      <vt:lpstr>Presentation1</vt:lpstr>
      <vt:lpstr>Custom Design</vt:lpstr>
      <vt:lpstr>SIL Solver Training</vt:lpstr>
      <vt:lpstr>User Name and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Revision Info</vt:lpstr>
      <vt:lpstr>Function Revision Info</vt:lpstr>
      <vt:lpstr>Project Report generation</vt:lpstr>
      <vt:lpstr>Function Report generation</vt:lpstr>
      <vt:lpstr>Import and export</vt:lpstr>
      <vt:lpstr>Project export</vt:lpstr>
      <vt:lpstr>Project import</vt:lpstr>
      <vt:lpstr>Function export/import</vt:lpstr>
      <vt:lpstr>DBF import</vt:lpstr>
    </vt:vector>
  </TitlesOfParts>
  <Company>SIS-TECH Solutions, 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E. Summers, PhD, PE</dc:creator>
  <cp:lastModifiedBy>Sheila Vogtmann</cp:lastModifiedBy>
  <cp:revision>212</cp:revision>
  <dcterms:created xsi:type="dcterms:W3CDTF">2005-03-06T22:44:07Z</dcterms:created>
  <dcterms:modified xsi:type="dcterms:W3CDTF">2017-09-25T17:29:46Z</dcterms:modified>
</cp:coreProperties>
</file>